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handoutMasterIdLst>
    <p:handoutMasterId r:id="rId36"/>
  </p:handoutMasterIdLst>
  <p:sldIdLst>
    <p:sldId id="3170" r:id="rId3"/>
    <p:sldId id="3157" r:id="rId5"/>
    <p:sldId id="3158" r:id="rId6"/>
    <p:sldId id="3190" r:id="rId7"/>
    <p:sldId id="3191" r:id="rId8"/>
    <p:sldId id="3192" r:id="rId9"/>
    <p:sldId id="3196" r:id="rId10"/>
    <p:sldId id="3167" r:id="rId11"/>
    <p:sldId id="3198" r:id="rId12"/>
    <p:sldId id="3200" r:id="rId13"/>
    <p:sldId id="3201" r:id="rId14"/>
    <p:sldId id="3203" r:id="rId15"/>
    <p:sldId id="3204" r:id="rId16"/>
    <p:sldId id="3205" r:id="rId17"/>
    <p:sldId id="3206" r:id="rId18"/>
    <p:sldId id="3207" r:id="rId19"/>
    <p:sldId id="3209" r:id="rId20"/>
    <p:sldId id="3210" r:id="rId21"/>
    <p:sldId id="3211" r:id="rId22"/>
    <p:sldId id="3212" r:id="rId23"/>
    <p:sldId id="3213" r:id="rId24"/>
    <p:sldId id="3214" r:id="rId25"/>
    <p:sldId id="3215" r:id="rId26"/>
    <p:sldId id="3217" r:id="rId27"/>
    <p:sldId id="3197" r:id="rId28"/>
    <p:sldId id="3218" r:id="rId29"/>
    <p:sldId id="3219" r:id="rId30"/>
    <p:sldId id="3220" r:id="rId31"/>
    <p:sldId id="3221" r:id="rId32"/>
    <p:sldId id="3222" r:id="rId33"/>
    <p:sldId id="3143" r:id="rId34"/>
    <p:sldId id="3171" r:id="rId35"/>
  </p:sldIdLst>
  <p:sldSz cx="12858750" cy="7232650"/>
  <p:notesSz cx="6858000" cy="9144000"/>
  <p:custDataLst>
    <p:tags r:id="rId40"/>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1D6DC2"/>
    <a:srgbClr val="08B689"/>
    <a:srgbClr val="79B50F"/>
    <a:srgbClr val="09B0DE"/>
    <a:srgbClr val="6669D2"/>
    <a:srgbClr val="33BE9B"/>
    <a:srgbClr val="33FCC4"/>
    <a:srgbClr val="42D2FB"/>
    <a:srgbClr val="A783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02" autoAdjust="0"/>
    <p:restoredTop sz="92986" autoAdjust="0"/>
  </p:normalViewPr>
  <p:slideViewPr>
    <p:cSldViewPr>
      <p:cViewPr varScale="1">
        <p:scale>
          <a:sx n="69" d="100"/>
          <a:sy n="69" d="100"/>
        </p:scale>
        <p:origin x="660" y="60"/>
      </p:cViewPr>
      <p:guideLst>
        <p:guide orient="horz" pos="295"/>
        <p:guide pos="4050"/>
        <p:guide pos="563"/>
        <p:guide orient="horz" pos="4222"/>
        <p:guide pos="7521"/>
        <p:guide pos="410"/>
        <p:guide pos="1327"/>
      </p:guideLst>
    </p:cSldViewPr>
  </p:slideViewPr>
  <p:outlineViewPr>
    <p:cViewPr>
      <p:scale>
        <a:sx n="100" d="100"/>
        <a:sy n="100" d="100"/>
      </p:scale>
      <p:origin x="0" y="-14412"/>
    </p:cViewPr>
  </p:outlineViewPr>
  <p:notesTextViewPr>
    <p:cViewPr>
      <p:scale>
        <a:sx n="1" d="1"/>
        <a:sy n="1" d="1"/>
      </p:scale>
      <p:origin x="0" y="0"/>
    </p:cViewPr>
  </p:notesTextViewPr>
  <p:sorterViewPr>
    <p:cViewPr>
      <p:scale>
        <a:sx n="50" d="100"/>
        <a:sy n="50"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0" Type="http://schemas.openxmlformats.org/officeDocument/2006/relationships/tags" Target="tags/tag9.xml"/><Relationship Id="rId4" Type="http://schemas.openxmlformats.org/officeDocument/2006/relationships/notesMaster" Target="notesMasters/notesMaster1.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handoutMaster" Target="handoutMasters/handoutMaster1.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286D78-31DF-493B-968A-39C1B2506957}"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7EE4EF-81E7-4427-995F-AB0B97F61480}"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7EE4EF-81E7-4427-995F-AB0B97F61480}"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7EE4EF-81E7-4427-995F-AB0B97F61480}"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7EE4EF-81E7-4427-995F-AB0B97F6148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7EE4EF-81E7-4427-995F-AB0B97F61480}"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7EE4EF-81E7-4427-995F-AB0B97F61480}"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7EE4EF-81E7-4427-995F-AB0B97F61480}"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7EE4EF-81E7-4427-995F-AB0B97F61480}"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286D78-31DF-493B-968A-39C1B250695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84238" y="6704013"/>
            <a:ext cx="2892425" cy="384175"/>
          </a:xfrm>
          <a:prstGeom prst="rect">
            <a:avLst/>
          </a:prstGeom>
        </p:spPr>
        <p:txBody>
          <a:bodyPr/>
          <a:lstStyle/>
          <a:p>
            <a:fld id="{06512E57-95F0-4912-AC44-F2D43C571B90}" type="datetimeFigureOut">
              <a:rPr lang="zh-CN" altLang="en-US" smtClean="0"/>
            </a:fld>
            <a:endParaRPr lang="zh-CN" altLang="en-US"/>
          </a:p>
        </p:txBody>
      </p:sp>
      <p:sp>
        <p:nvSpPr>
          <p:cNvPr id="3" name="页脚占位符 2"/>
          <p:cNvSpPr>
            <a:spLocks noGrp="1"/>
          </p:cNvSpPr>
          <p:nvPr>
            <p:ph type="ftr" sz="quarter" idx="11"/>
          </p:nvPr>
        </p:nvSpPr>
        <p:spPr>
          <a:xfrm>
            <a:off x="4259263" y="6704013"/>
            <a:ext cx="4340225" cy="38417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9082088" y="6704013"/>
            <a:ext cx="2892425" cy="384175"/>
          </a:xfrm>
          <a:prstGeom prst="rect">
            <a:avLst/>
          </a:prstGeom>
        </p:spPr>
        <p:txBody>
          <a:bodyPr/>
          <a:lstStyle/>
          <a:p>
            <a:fld id="{96A97911-2034-46D6-AA50-87A8D7B235F2}"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Portfolio #2">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45741" y="2129614"/>
            <a:ext cx="4142259" cy="2154728"/>
          </a:xfrm>
          <a:prstGeom prst="rect">
            <a:avLst/>
          </a:prstGeom>
          <a:solidFill>
            <a:schemeClr val="bg1">
              <a:lumMod val="65000"/>
            </a:schemeClr>
          </a:solidFill>
        </p:spPr>
        <p:txBody>
          <a:bodyPr/>
          <a:lstStyle>
            <a:lvl1pPr marL="0" indent="0">
              <a:buNone/>
              <a:defRPr sz="1055">
                <a:solidFill>
                  <a:schemeClr val="bg1"/>
                </a:solidFill>
              </a:defRPr>
            </a:lvl1pPr>
          </a:lstStyle>
          <a:p>
            <a:endParaRPr lang="en-US"/>
          </a:p>
        </p:txBody>
      </p:sp>
      <p:sp>
        <p:nvSpPr>
          <p:cNvPr id="9" name="Picture Placeholder 7"/>
          <p:cNvSpPr>
            <a:spLocks noGrp="1"/>
          </p:cNvSpPr>
          <p:nvPr>
            <p:ph type="pic" sz="quarter" idx="11"/>
          </p:nvPr>
        </p:nvSpPr>
        <p:spPr>
          <a:xfrm>
            <a:off x="4856649" y="2129614"/>
            <a:ext cx="4142259" cy="2154728"/>
          </a:xfrm>
          <a:prstGeom prst="rect">
            <a:avLst/>
          </a:prstGeom>
          <a:solidFill>
            <a:schemeClr val="bg1">
              <a:lumMod val="65000"/>
            </a:schemeClr>
          </a:solidFill>
        </p:spPr>
        <p:txBody>
          <a:bodyPr/>
          <a:lstStyle>
            <a:lvl1pPr marL="0" indent="0">
              <a:buNone/>
              <a:defRPr sz="1055">
                <a:solidFill>
                  <a:schemeClr val="bg1"/>
                </a:solidFill>
              </a:defRPr>
            </a:lvl1pPr>
          </a:lstStyle>
          <a:p>
            <a:endParaRPr lang="en-US"/>
          </a:p>
        </p:txBody>
      </p:sp>
      <p:sp>
        <p:nvSpPr>
          <p:cNvPr id="10" name="Picture Placeholder 7"/>
          <p:cNvSpPr>
            <a:spLocks noGrp="1"/>
          </p:cNvSpPr>
          <p:nvPr>
            <p:ph type="pic" sz="quarter" idx="12"/>
          </p:nvPr>
        </p:nvSpPr>
        <p:spPr>
          <a:xfrm>
            <a:off x="645349" y="4349635"/>
            <a:ext cx="4142259" cy="2154728"/>
          </a:xfrm>
          <a:prstGeom prst="rect">
            <a:avLst/>
          </a:prstGeom>
          <a:solidFill>
            <a:schemeClr val="bg1">
              <a:lumMod val="65000"/>
            </a:schemeClr>
          </a:solidFill>
        </p:spPr>
        <p:txBody>
          <a:bodyPr/>
          <a:lstStyle>
            <a:lvl1pPr marL="0" indent="0">
              <a:buNone/>
              <a:defRPr sz="1055">
                <a:solidFill>
                  <a:schemeClr val="bg1"/>
                </a:solidFill>
              </a:defRPr>
            </a:lvl1pPr>
          </a:lstStyle>
          <a:p>
            <a:endParaRPr lang="en-US"/>
          </a:p>
        </p:txBody>
      </p:sp>
      <p:sp>
        <p:nvSpPr>
          <p:cNvPr id="11" name="Picture Placeholder 7"/>
          <p:cNvSpPr>
            <a:spLocks noGrp="1"/>
          </p:cNvSpPr>
          <p:nvPr>
            <p:ph type="pic" sz="quarter" idx="13"/>
          </p:nvPr>
        </p:nvSpPr>
        <p:spPr>
          <a:xfrm>
            <a:off x="4856451" y="4349636"/>
            <a:ext cx="4142259" cy="2154728"/>
          </a:xfrm>
          <a:prstGeom prst="rect">
            <a:avLst/>
          </a:prstGeom>
          <a:solidFill>
            <a:schemeClr val="bg1">
              <a:lumMod val="65000"/>
            </a:schemeClr>
          </a:solidFill>
        </p:spPr>
        <p:txBody>
          <a:bodyPr/>
          <a:lstStyle>
            <a:lvl1pPr marL="0" indent="0">
              <a:buNone/>
              <a:defRPr sz="1055">
                <a:solidFill>
                  <a:schemeClr val="bg1"/>
                </a:solidFill>
              </a:defRPr>
            </a:lvl1pPr>
          </a:lstStyle>
          <a:p>
            <a:endParaRPr lang="en-US"/>
          </a:p>
        </p:txBody>
      </p:sp>
      <p:sp>
        <p:nvSpPr>
          <p:cNvPr id="12" name="Picture Placeholder 7"/>
          <p:cNvSpPr>
            <a:spLocks noGrp="1"/>
          </p:cNvSpPr>
          <p:nvPr>
            <p:ph type="pic" sz="quarter" idx="14"/>
          </p:nvPr>
        </p:nvSpPr>
        <p:spPr>
          <a:xfrm>
            <a:off x="9067554" y="2129613"/>
            <a:ext cx="2789411" cy="4374748"/>
          </a:xfrm>
          <a:prstGeom prst="rect">
            <a:avLst/>
          </a:prstGeom>
          <a:solidFill>
            <a:schemeClr val="bg1">
              <a:lumMod val="65000"/>
            </a:schemeClr>
          </a:solidFill>
        </p:spPr>
        <p:txBody>
          <a:bodyPr/>
          <a:lstStyle>
            <a:lvl1pPr marL="0" indent="0">
              <a:buNone/>
              <a:defRPr sz="1055">
                <a:solidFill>
                  <a:schemeClr val="bg1"/>
                </a:solidFill>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标题幻灯片">
    <p:bg>
      <p:bgPr>
        <a:pattFill prst="ltUpDiag">
          <a:fgClr>
            <a:schemeClr val="bg1"/>
          </a:fgClr>
          <a:bgClr>
            <a:schemeClr val="bg1">
              <a:lumMod val="95000"/>
            </a:schemeClr>
          </a:bgClr>
        </a:patt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4 Images">
    <p:spTree>
      <p:nvGrpSpPr>
        <p:cNvPr id="1" name=""/>
        <p:cNvGrpSpPr/>
        <p:nvPr/>
      </p:nvGrpSpPr>
      <p:grpSpPr>
        <a:xfrm>
          <a:off x="0" y="0"/>
          <a:ext cx="0" cy="0"/>
          <a:chOff x="0" y="0"/>
          <a:chExt cx="0" cy="0"/>
        </a:xfrm>
      </p:grpSpPr>
      <p:sp>
        <p:nvSpPr>
          <p:cNvPr id="21" name="Picture Placeholder 13"/>
          <p:cNvSpPr>
            <a:spLocks noGrp="1" noChangeAspect="1"/>
          </p:cNvSpPr>
          <p:nvPr>
            <p:ph type="pic" sz="quarter" idx="13"/>
          </p:nvPr>
        </p:nvSpPr>
        <p:spPr>
          <a:xfrm>
            <a:off x="806395" y="1521416"/>
            <a:ext cx="2054720" cy="2054073"/>
          </a:xfrm>
          <a:prstGeom prst="rect">
            <a:avLst/>
          </a:prstGeom>
          <a:effectLst/>
        </p:spPr>
        <p:txBody>
          <a:bodyPr>
            <a:normAutofit/>
          </a:bodyPr>
          <a:lstStyle>
            <a:lvl1pPr marL="0" indent="0">
              <a:buNone/>
              <a:defRPr sz="1895">
                <a:ln>
                  <a:noFill/>
                </a:ln>
                <a:solidFill>
                  <a:schemeClr val="bg1">
                    <a:lumMod val="85000"/>
                  </a:schemeClr>
                </a:solidFill>
              </a:defRPr>
            </a:lvl1pPr>
          </a:lstStyle>
          <a:p>
            <a:endParaRPr lang="en-US" dirty="0"/>
          </a:p>
        </p:txBody>
      </p:sp>
      <p:sp>
        <p:nvSpPr>
          <p:cNvPr id="23" name="Picture Placeholder 13"/>
          <p:cNvSpPr>
            <a:spLocks noGrp="1" noChangeAspect="1"/>
          </p:cNvSpPr>
          <p:nvPr>
            <p:ph type="pic" sz="quarter" idx="19"/>
          </p:nvPr>
        </p:nvSpPr>
        <p:spPr>
          <a:xfrm>
            <a:off x="6430214" y="1521416"/>
            <a:ext cx="2054720" cy="2054073"/>
          </a:xfrm>
          <a:prstGeom prst="rect">
            <a:avLst/>
          </a:prstGeom>
          <a:effectLst/>
        </p:spPr>
        <p:txBody>
          <a:bodyPr>
            <a:normAutofit/>
          </a:bodyPr>
          <a:lstStyle>
            <a:lvl1pPr marL="0" indent="0">
              <a:buNone/>
              <a:defRPr sz="1895">
                <a:ln>
                  <a:noFill/>
                </a:ln>
                <a:solidFill>
                  <a:schemeClr val="bg1">
                    <a:lumMod val="85000"/>
                  </a:schemeClr>
                </a:solidFill>
              </a:defRPr>
            </a:lvl1pPr>
          </a:lstStyle>
          <a:p>
            <a:endParaRPr lang="en-US" dirty="0"/>
          </a:p>
        </p:txBody>
      </p:sp>
      <p:sp>
        <p:nvSpPr>
          <p:cNvPr id="25" name="Picture Placeholder 13"/>
          <p:cNvSpPr>
            <a:spLocks noGrp="1" noChangeAspect="1"/>
          </p:cNvSpPr>
          <p:nvPr>
            <p:ph type="pic" sz="quarter" idx="20"/>
          </p:nvPr>
        </p:nvSpPr>
        <p:spPr>
          <a:xfrm>
            <a:off x="4377327" y="3575488"/>
            <a:ext cx="2054720" cy="2054073"/>
          </a:xfrm>
          <a:prstGeom prst="rect">
            <a:avLst/>
          </a:prstGeom>
          <a:effectLst/>
        </p:spPr>
        <p:txBody>
          <a:bodyPr>
            <a:normAutofit/>
          </a:bodyPr>
          <a:lstStyle>
            <a:lvl1pPr marL="0" indent="0">
              <a:buNone/>
              <a:defRPr sz="1895">
                <a:ln>
                  <a:noFill/>
                </a:ln>
                <a:solidFill>
                  <a:schemeClr val="bg1">
                    <a:lumMod val="85000"/>
                  </a:schemeClr>
                </a:solidFill>
              </a:defRPr>
            </a:lvl1pPr>
          </a:lstStyle>
          <a:p>
            <a:endParaRPr lang="en-US" dirty="0"/>
          </a:p>
        </p:txBody>
      </p:sp>
      <p:sp>
        <p:nvSpPr>
          <p:cNvPr id="27" name="Picture Placeholder 13"/>
          <p:cNvSpPr>
            <a:spLocks noGrp="1" noChangeAspect="1"/>
          </p:cNvSpPr>
          <p:nvPr>
            <p:ph type="pic" sz="quarter" idx="21"/>
          </p:nvPr>
        </p:nvSpPr>
        <p:spPr>
          <a:xfrm>
            <a:off x="9996346" y="3575488"/>
            <a:ext cx="2054720" cy="2054073"/>
          </a:xfrm>
          <a:prstGeom prst="rect">
            <a:avLst/>
          </a:prstGeom>
          <a:effectLst/>
        </p:spPr>
        <p:txBody>
          <a:bodyPr>
            <a:normAutofit/>
          </a:bodyPr>
          <a:lstStyle>
            <a:lvl1pPr marL="0" indent="0">
              <a:buNone/>
              <a:defRPr sz="1895">
                <a:ln>
                  <a:noFill/>
                </a:ln>
                <a:solidFill>
                  <a:schemeClr val="bg1">
                    <a:lumMod val="85000"/>
                  </a:schemeClr>
                </a:solidFill>
              </a:defRPr>
            </a:lvl1p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42938" y="288925"/>
            <a:ext cx="11572875" cy="1206500"/>
          </a:xfrm>
          <a:prstGeom prst="rect">
            <a:avLst/>
          </a:prstGeom>
        </p:spPr>
        <p:txBody>
          <a:bodyPr/>
          <a:lstStyle/>
          <a:p>
            <a:r>
              <a:rPr lang="zh-CN" altLang="en-US"/>
              <a:t>单击此处编辑母版标题样式</a:t>
            </a:r>
            <a:endParaRPr lang="zh-CN" altLang="en-US"/>
          </a:p>
        </p:txBody>
      </p:sp>
      <p:sp>
        <p:nvSpPr>
          <p:cNvPr id="4" name="矩形 3"/>
          <p:cNvSpPr/>
          <p:nvPr userDrawn="1"/>
        </p:nvSpPr>
        <p:spPr>
          <a:xfrm>
            <a:off x="8325228" y="6545425"/>
            <a:ext cx="775136" cy="246221"/>
          </a:xfrm>
          <a:prstGeom prst="rect">
            <a:avLst/>
          </a:prstGeom>
        </p:spPr>
        <p:txBody>
          <a:bodyPr wrap="square">
            <a:spAutoFit/>
          </a:bodyPr>
          <a:lstStyle/>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607344" y="1183677"/>
            <a:ext cx="9644063" cy="2518034"/>
          </a:xfrm>
        </p:spPr>
        <p:txBody>
          <a:bodyPr anchor="b"/>
          <a:lstStyle>
            <a:lvl1pPr algn="ctr">
              <a:defRPr sz="6330"/>
            </a:lvl1pPr>
          </a:lstStyle>
          <a:p>
            <a:r>
              <a:rPr lang="zh-CN" altLang="en-US"/>
              <a:t>单击此处编辑母版标题样式</a:t>
            </a:r>
            <a:endParaRPr lang="en-US" dirty="0"/>
          </a:p>
        </p:txBody>
      </p:sp>
      <p:sp>
        <p:nvSpPr>
          <p:cNvPr id="3" name="Subtitle 2"/>
          <p:cNvSpPr>
            <a:spLocks noGrp="1"/>
          </p:cNvSpPr>
          <p:nvPr>
            <p:ph type="subTitle" idx="1"/>
          </p:nvPr>
        </p:nvSpPr>
        <p:spPr>
          <a:xfrm>
            <a:off x="1607344" y="3798816"/>
            <a:ext cx="9644063"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1095" indent="0" algn="ctr">
              <a:buNone/>
              <a:defRPr sz="1685"/>
            </a:lvl6pPr>
            <a:lvl7pPr marL="2893060" indent="0" algn="ctr">
              <a:buNone/>
              <a:defRPr sz="1685"/>
            </a:lvl7pPr>
            <a:lvl8pPr marL="3375025" indent="0" algn="ctr">
              <a:buNone/>
              <a:defRPr sz="1685"/>
            </a:lvl8pPr>
            <a:lvl9pPr marL="3856990" indent="0" algn="ctr">
              <a:buNone/>
              <a:defRPr sz="1685"/>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88D9A3C-EDB8-47A7-A89F-8B39791795A3}"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C07C4AA-064A-47A7-A070-FE09BE2412E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jpeg"/><Relationship Id="rId8" Type="http://schemas.openxmlformats.org/officeDocument/2006/relationships/image" Target="../media/image8.jpeg"/><Relationship Id="rId7" Type="http://schemas.microsoft.com/office/2007/relationships/hdphoto" Target="../media/image7.wdp"/><Relationship Id="rId6" Type="http://schemas.openxmlformats.org/officeDocument/2006/relationships/image" Target="../media/image6.png"/><Relationship Id="rId5" Type="http://schemas.openxmlformats.org/officeDocument/2006/relationships/image" Target="../media/image5.jpeg"/><Relationship Id="rId4" Type="http://schemas.microsoft.com/office/2007/relationships/hdphoto" Target="../media/image4.wdp"/><Relationship Id="rId3" Type="http://schemas.openxmlformats.org/officeDocument/2006/relationships/image" Target="../media/image3.png"/><Relationship Id="rId2" Type="http://schemas.microsoft.com/office/2007/relationships/hdphoto" Target="../media/image2.wdp"/><Relationship Id="rId11" Type="http://schemas.openxmlformats.org/officeDocument/2006/relationships/notesSlide" Target="../notesSlides/notesSlide1.xml"/><Relationship Id="rId10"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image" Target="../media/image11.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image" Target="../media/image11.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9" Type="http://schemas.openxmlformats.org/officeDocument/2006/relationships/image" Target="../media/image9.jpeg"/><Relationship Id="rId8" Type="http://schemas.openxmlformats.org/officeDocument/2006/relationships/image" Target="../media/image8.jpeg"/><Relationship Id="rId7" Type="http://schemas.microsoft.com/office/2007/relationships/hdphoto" Target="../media/image7.wdp"/><Relationship Id="rId6" Type="http://schemas.openxmlformats.org/officeDocument/2006/relationships/image" Target="../media/image6.png"/><Relationship Id="rId5" Type="http://schemas.openxmlformats.org/officeDocument/2006/relationships/image" Target="../media/image5.jpeg"/><Relationship Id="rId4" Type="http://schemas.microsoft.com/office/2007/relationships/hdphoto" Target="../media/image4.wdp"/><Relationship Id="rId3" Type="http://schemas.openxmlformats.org/officeDocument/2006/relationships/image" Target="../media/image3.png"/><Relationship Id="rId2" Type="http://schemas.microsoft.com/office/2007/relationships/hdphoto" Target="../media/image2.wdp"/><Relationship Id="rId11" Type="http://schemas.openxmlformats.org/officeDocument/2006/relationships/notesSlide" Target="../notesSlides/notesSlide32.xml"/><Relationship Id="rId10" Type="http://schemas.openxmlformats.org/officeDocument/2006/relationships/slideLayout" Target="../slideLayouts/slideLayout7.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email">
            <a:extLst>
              <a:ext uri="{BEBA8EAE-BF5A-486C-A8C5-ECC9F3942E4B}">
                <a14:imgProps xmlns:a14="http://schemas.microsoft.com/office/drawing/2010/main">
                  <a14:imgLayer r:embed="rId2">
                    <a14:imgEffect>
                      <a14:brightnessContrast contrast="20000"/>
                    </a14:imgEffect>
                  </a14:imgLayer>
                </a14:imgProps>
              </a:ext>
            </a:extLst>
          </a:blip>
          <a:srcRect/>
          <a:stretch>
            <a:fillRect/>
          </a:stretch>
        </p:blipFill>
        <p:spPr>
          <a:xfrm>
            <a:off x="8617588" y="746"/>
            <a:ext cx="1986704" cy="993096"/>
          </a:xfrm>
          <a:custGeom>
            <a:avLst/>
            <a:gdLst>
              <a:gd name="connsiteX0" fmla="*/ 0 w 1413135"/>
              <a:gd name="connsiteY0" fmla="*/ 0 h 706385"/>
              <a:gd name="connsiteX1" fmla="*/ 1413135 w 1413135"/>
              <a:gd name="connsiteY1" fmla="*/ 0 h 706385"/>
              <a:gd name="connsiteX2" fmla="*/ 690511 w 1413135"/>
              <a:gd name="connsiteY2" fmla="*/ 706385 h 706385"/>
              <a:gd name="connsiteX3" fmla="*/ 0 w 1413135"/>
              <a:gd name="connsiteY3" fmla="*/ 0 h 706385"/>
            </a:gdLst>
            <a:ahLst/>
            <a:cxnLst>
              <a:cxn ang="0">
                <a:pos x="connsiteX0" y="connsiteY0"/>
              </a:cxn>
              <a:cxn ang="0">
                <a:pos x="connsiteX1" y="connsiteY1"/>
              </a:cxn>
              <a:cxn ang="0">
                <a:pos x="connsiteX2" y="connsiteY2"/>
              </a:cxn>
              <a:cxn ang="0">
                <a:pos x="connsiteX3" y="connsiteY3"/>
              </a:cxn>
            </a:cxnLst>
            <a:rect l="l" t="t" r="r" b="b"/>
            <a:pathLst>
              <a:path w="1413135" h="706385">
                <a:moveTo>
                  <a:pt x="0" y="0"/>
                </a:moveTo>
                <a:lnTo>
                  <a:pt x="1413135" y="0"/>
                </a:lnTo>
                <a:lnTo>
                  <a:pt x="690511" y="706385"/>
                </a:lnTo>
                <a:lnTo>
                  <a:pt x="0" y="0"/>
                </a:lnTo>
                <a:close/>
              </a:path>
            </a:pathLst>
          </a:custGeom>
        </p:spPr>
      </p:pic>
      <p:pic>
        <p:nvPicPr>
          <p:cNvPr id="7" name="图片 6"/>
          <p:cNvPicPr>
            <a:picLocks noChangeAspect="1"/>
          </p:cNvPicPr>
          <p:nvPr/>
        </p:nvPicPr>
        <p:blipFill>
          <a:blip r:embed="rId3" cstate="email">
            <a:extLst>
              <a:ext uri="{BEBA8EAE-BF5A-486C-A8C5-ECC9F3942E4B}">
                <a14:imgProps xmlns:a14="http://schemas.microsoft.com/office/drawing/2010/main">
                  <a14:imgLayer r:embed="rId4">
                    <a14:imgEffect>
                      <a14:brightnessContrast contrast="20000"/>
                    </a14:imgEffect>
                  </a14:imgLayer>
                </a14:imgProps>
              </a:ext>
            </a:extLst>
          </a:blip>
          <a:srcRect/>
          <a:stretch>
            <a:fillRect/>
          </a:stretch>
        </p:blipFill>
        <p:spPr>
          <a:xfrm>
            <a:off x="10186316" y="745"/>
            <a:ext cx="3607510" cy="4321881"/>
          </a:xfrm>
          <a:custGeom>
            <a:avLst/>
            <a:gdLst>
              <a:gd name="connsiteX0" fmla="*/ 468300 w 2566009"/>
              <a:gd name="connsiteY0" fmla="*/ 0 h 3074138"/>
              <a:gd name="connsiteX1" fmla="*/ 2566009 w 2566009"/>
              <a:gd name="connsiteY1" fmla="*/ 0 h 3074138"/>
              <a:gd name="connsiteX2" fmla="*/ 2566009 w 2566009"/>
              <a:gd name="connsiteY2" fmla="*/ 3065886 h 3074138"/>
              <a:gd name="connsiteX3" fmla="*/ 2557567 w 2566009"/>
              <a:gd name="connsiteY3" fmla="*/ 3074138 h 3074138"/>
              <a:gd name="connsiteX4" fmla="*/ 0 w 2566009"/>
              <a:gd name="connsiteY4" fmla="*/ 457776 h 3074138"/>
              <a:gd name="connsiteX5" fmla="*/ 468300 w 2566009"/>
              <a:gd name="connsiteY5" fmla="*/ 0 h 307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6009" h="3074138">
                <a:moveTo>
                  <a:pt x="468300" y="0"/>
                </a:moveTo>
                <a:lnTo>
                  <a:pt x="2566009" y="0"/>
                </a:lnTo>
                <a:lnTo>
                  <a:pt x="2566009" y="3065886"/>
                </a:lnTo>
                <a:lnTo>
                  <a:pt x="2557567" y="3074138"/>
                </a:lnTo>
                <a:lnTo>
                  <a:pt x="0" y="457776"/>
                </a:lnTo>
                <a:lnTo>
                  <a:pt x="468300" y="0"/>
                </a:lnTo>
                <a:close/>
              </a:path>
            </a:pathLst>
          </a:custGeom>
        </p:spPr>
      </p:pic>
      <p:pic>
        <p:nvPicPr>
          <p:cNvPr id="8" name="图片 7"/>
          <p:cNvPicPr>
            <a:picLocks noChangeAspect="1"/>
          </p:cNvPicPr>
          <p:nvPr/>
        </p:nvPicPr>
        <p:blipFill>
          <a:blip r:embed="rId5" cstate="email"/>
          <a:srcRect/>
          <a:stretch>
            <a:fillRect/>
          </a:stretch>
        </p:blipFill>
        <p:spPr>
          <a:xfrm>
            <a:off x="7497408" y="134204"/>
            <a:ext cx="1931063" cy="1932284"/>
          </a:xfrm>
          <a:custGeom>
            <a:avLst/>
            <a:gdLst>
              <a:gd name="connsiteX0" fmla="*/ 675477 w 1373558"/>
              <a:gd name="connsiteY0" fmla="*/ 0 h 1374427"/>
              <a:gd name="connsiteX1" fmla="*/ 1373558 w 1373558"/>
              <a:gd name="connsiteY1" fmla="*/ 714129 h 1374427"/>
              <a:gd name="connsiteX2" fmla="*/ 698081 w 1373558"/>
              <a:gd name="connsiteY2" fmla="*/ 1374427 h 1374427"/>
              <a:gd name="connsiteX3" fmla="*/ 0 w 1373558"/>
              <a:gd name="connsiteY3" fmla="*/ 660298 h 1374427"/>
              <a:gd name="connsiteX4" fmla="*/ 675477 w 1373558"/>
              <a:gd name="connsiteY4" fmla="*/ 0 h 1374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3558" h="1374427">
                <a:moveTo>
                  <a:pt x="675477" y="0"/>
                </a:moveTo>
                <a:lnTo>
                  <a:pt x="1373558" y="714129"/>
                </a:lnTo>
                <a:lnTo>
                  <a:pt x="698081" y="1374427"/>
                </a:lnTo>
                <a:lnTo>
                  <a:pt x="0" y="660298"/>
                </a:lnTo>
                <a:lnTo>
                  <a:pt x="675477" y="0"/>
                </a:lnTo>
                <a:close/>
              </a:path>
            </a:pathLst>
          </a:custGeom>
        </p:spPr>
      </p:pic>
      <p:pic>
        <p:nvPicPr>
          <p:cNvPr id="11" name="图片 10"/>
          <p:cNvPicPr>
            <a:picLocks noChangeAspect="1"/>
          </p:cNvPicPr>
          <p:nvPr/>
        </p:nvPicPr>
        <p:blipFill>
          <a:blip r:embed="rId6" cstate="email">
            <a:extLst>
              <a:ext uri="{BEBA8EAE-BF5A-486C-A8C5-ECC9F3942E4B}">
                <a14:imgProps xmlns:a14="http://schemas.microsoft.com/office/drawing/2010/main">
                  <a14:imgLayer r:embed="rId7">
                    <a14:imgEffect>
                      <a14:brightnessContrast contrast="20000"/>
                    </a14:imgEffect>
                  </a14:imgLayer>
                </a14:imgProps>
              </a:ext>
            </a:extLst>
          </a:blip>
          <a:srcRect/>
          <a:stretch>
            <a:fillRect/>
          </a:stretch>
        </p:blipFill>
        <p:spPr>
          <a:xfrm>
            <a:off x="8611435" y="794165"/>
            <a:ext cx="2856055" cy="2856055"/>
          </a:xfrm>
          <a:custGeom>
            <a:avLst/>
            <a:gdLst>
              <a:gd name="connsiteX0" fmla="*/ 1027293 w 2031501"/>
              <a:gd name="connsiteY0" fmla="*/ 0 h 2031501"/>
              <a:gd name="connsiteX1" fmla="*/ 2031501 w 2031501"/>
              <a:gd name="connsiteY1" fmla="*/ 1027293 h 2031501"/>
              <a:gd name="connsiteX2" fmla="*/ 1004208 w 2031501"/>
              <a:gd name="connsiteY2" fmla="*/ 2031501 h 2031501"/>
              <a:gd name="connsiteX3" fmla="*/ 0 w 2031501"/>
              <a:gd name="connsiteY3" fmla="*/ 1004208 h 2031501"/>
              <a:gd name="connsiteX4" fmla="*/ 1027293 w 2031501"/>
              <a:gd name="connsiteY4" fmla="*/ 0 h 2031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501" h="2031501">
                <a:moveTo>
                  <a:pt x="1027293" y="0"/>
                </a:moveTo>
                <a:lnTo>
                  <a:pt x="2031501" y="1027293"/>
                </a:lnTo>
                <a:lnTo>
                  <a:pt x="1004208" y="2031501"/>
                </a:lnTo>
                <a:lnTo>
                  <a:pt x="0" y="1004208"/>
                </a:lnTo>
                <a:lnTo>
                  <a:pt x="1027293" y="0"/>
                </a:lnTo>
                <a:close/>
              </a:path>
            </a:pathLst>
          </a:custGeom>
          <a:blipFill dpi="0" rotWithShape="1">
            <a:blip r:embed="rId8" cstate="email"/>
            <a:srcRect/>
            <a:stretch>
              <a:fillRect/>
            </a:stretch>
          </a:blipFill>
        </p:spPr>
      </p:pic>
      <p:pic>
        <p:nvPicPr>
          <p:cNvPr id="13" name="图片 12"/>
          <p:cNvPicPr>
            <a:picLocks noChangeAspect="1"/>
          </p:cNvPicPr>
          <p:nvPr/>
        </p:nvPicPr>
        <p:blipFill>
          <a:blip r:embed="rId9" cstate="email"/>
          <a:srcRect/>
          <a:stretch>
            <a:fillRect/>
          </a:stretch>
        </p:blipFill>
        <p:spPr>
          <a:xfrm>
            <a:off x="6917774" y="1162839"/>
            <a:ext cx="872741" cy="872741"/>
          </a:xfrm>
          <a:custGeom>
            <a:avLst/>
            <a:gdLst>
              <a:gd name="connsiteX0" fmla="*/ 313915 w 620777"/>
              <a:gd name="connsiteY0" fmla="*/ 0 h 620777"/>
              <a:gd name="connsiteX1" fmla="*/ 620777 w 620777"/>
              <a:gd name="connsiteY1" fmla="*/ 313915 h 620777"/>
              <a:gd name="connsiteX2" fmla="*/ 306861 w 620777"/>
              <a:gd name="connsiteY2" fmla="*/ 620777 h 620777"/>
              <a:gd name="connsiteX3" fmla="*/ 0 w 620777"/>
              <a:gd name="connsiteY3" fmla="*/ 306861 h 620777"/>
              <a:gd name="connsiteX4" fmla="*/ 313915 w 620777"/>
              <a:gd name="connsiteY4" fmla="*/ 0 h 620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777" h="620777">
                <a:moveTo>
                  <a:pt x="313915" y="0"/>
                </a:moveTo>
                <a:lnTo>
                  <a:pt x="620777" y="313915"/>
                </a:lnTo>
                <a:lnTo>
                  <a:pt x="306861" y="620777"/>
                </a:lnTo>
                <a:lnTo>
                  <a:pt x="0" y="306861"/>
                </a:lnTo>
                <a:lnTo>
                  <a:pt x="313915" y="0"/>
                </a:lnTo>
                <a:close/>
              </a:path>
            </a:pathLst>
          </a:custGeom>
        </p:spPr>
      </p:pic>
      <p:sp>
        <p:nvSpPr>
          <p:cNvPr id="14" name="矩形 13"/>
          <p:cNvSpPr/>
          <p:nvPr/>
        </p:nvSpPr>
        <p:spPr>
          <a:xfrm rot="2685974">
            <a:off x="10941191" y="2657969"/>
            <a:ext cx="1285540" cy="1285540"/>
          </a:xfrm>
          <a:prstGeom prst="rect">
            <a:avLst/>
          </a:prstGeom>
          <a:solidFill>
            <a:srgbClr val="3C92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p>
        </p:txBody>
      </p:sp>
      <p:sp>
        <p:nvSpPr>
          <p:cNvPr id="15" name="矩形 14"/>
          <p:cNvSpPr/>
          <p:nvPr/>
        </p:nvSpPr>
        <p:spPr>
          <a:xfrm rot="2685974">
            <a:off x="9197183" y="3408585"/>
            <a:ext cx="462575" cy="4625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p>
        </p:txBody>
      </p:sp>
      <p:sp>
        <p:nvSpPr>
          <p:cNvPr id="16" name="矩形 15"/>
          <p:cNvSpPr/>
          <p:nvPr/>
        </p:nvSpPr>
        <p:spPr>
          <a:xfrm rot="2657183">
            <a:off x="7575660" y="1886812"/>
            <a:ext cx="676964" cy="5716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p>
        </p:txBody>
      </p:sp>
      <p:sp>
        <p:nvSpPr>
          <p:cNvPr id="17" name="矩形 16"/>
          <p:cNvSpPr/>
          <p:nvPr/>
        </p:nvSpPr>
        <p:spPr>
          <a:xfrm rot="2685974">
            <a:off x="6377722" y="1413710"/>
            <a:ext cx="359487" cy="3594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p>
        </p:txBody>
      </p:sp>
      <p:sp>
        <p:nvSpPr>
          <p:cNvPr id="18" name="矩形 17"/>
          <p:cNvSpPr/>
          <p:nvPr/>
        </p:nvSpPr>
        <p:spPr>
          <a:xfrm rot="2685974">
            <a:off x="6347106" y="779394"/>
            <a:ext cx="174268" cy="1742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p>
        </p:txBody>
      </p:sp>
      <p:sp>
        <p:nvSpPr>
          <p:cNvPr id="19" name="矩形 18"/>
          <p:cNvSpPr/>
          <p:nvPr/>
        </p:nvSpPr>
        <p:spPr>
          <a:xfrm rot="2685974">
            <a:off x="12934711" y="3829271"/>
            <a:ext cx="174268" cy="174268"/>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p>
        </p:txBody>
      </p:sp>
      <p:sp>
        <p:nvSpPr>
          <p:cNvPr id="20" name="矩形 19"/>
          <p:cNvSpPr/>
          <p:nvPr/>
        </p:nvSpPr>
        <p:spPr>
          <a:xfrm rot="2731766">
            <a:off x="7910435" y="2597083"/>
            <a:ext cx="1115261" cy="1130952"/>
          </a:xfrm>
          <a:prstGeom prst="rect">
            <a:avLst/>
          </a:prstGeom>
          <a:solidFill>
            <a:srgbClr val="3C92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p>
        </p:txBody>
      </p:sp>
      <p:sp>
        <p:nvSpPr>
          <p:cNvPr id="21" name="矩形 20"/>
          <p:cNvSpPr/>
          <p:nvPr/>
        </p:nvSpPr>
        <p:spPr>
          <a:xfrm rot="2685974">
            <a:off x="7326782" y="3358029"/>
            <a:ext cx="462575" cy="4625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p>
        </p:txBody>
      </p:sp>
      <p:sp>
        <p:nvSpPr>
          <p:cNvPr id="22" name="矩形 21"/>
          <p:cNvSpPr/>
          <p:nvPr/>
        </p:nvSpPr>
        <p:spPr>
          <a:xfrm rot="2685974">
            <a:off x="6919807" y="3502182"/>
            <a:ext cx="174268" cy="174268"/>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p>
        </p:txBody>
      </p:sp>
      <p:sp>
        <p:nvSpPr>
          <p:cNvPr id="23" name="任意多边形 22"/>
          <p:cNvSpPr/>
          <p:nvPr/>
        </p:nvSpPr>
        <p:spPr>
          <a:xfrm rot="2680233">
            <a:off x="7110981" y="5138092"/>
            <a:ext cx="7582508" cy="6676898"/>
          </a:xfrm>
          <a:custGeom>
            <a:avLst/>
            <a:gdLst>
              <a:gd name="connsiteX0" fmla="*/ 0 w 5393410"/>
              <a:gd name="connsiteY0" fmla="*/ 0 h 4749253"/>
              <a:gd name="connsiteX1" fmla="*/ 4406292 w 5393410"/>
              <a:gd name="connsiteY1" fmla="*/ 0 h 4749253"/>
              <a:gd name="connsiteX2" fmla="*/ 5393410 w 5393410"/>
              <a:gd name="connsiteY2" fmla="*/ 998536 h 4749253"/>
              <a:gd name="connsiteX3" fmla="*/ 1599309 w 5393410"/>
              <a:gd name="connsiteY3" fmla="*/ 4749253 h 4749253"/>
              <a:gd name="connsiteX4" fmla="*/ 0 w 5393410"/>
              <a:gd name="connsiteY4" fmla="*/ 4749253 h 4749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3410" h="4749253">
                <a:moveTo>
                  <a:pt x="0" y="0"/>
                </a:moveTo>
                <a:lnTo>
                  <a:pt x="4406292" y="0"/>
                </a:lnTo>
                <a:lnTo>
                  <a:pt x="5393410" y="998536"/>
                </a:lnTo>
                <a:lnTo>
                  <a:pt x="1599309" y="4749253"/>
                </a:lnTo>
                <a:lnTo>
                  <a:pt x="0" y="4749253"/>
                </a:lnTo>
                <a:close/>
              </a:path>
            </a:pathLst>
          </a:custGeom>
          <a:solidFill>
            <a:srgbClr val="40D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p>
        </p:txBody>
      </p:sp>
      <p:cxnSp>
        <p:nvCxnSpPr>
          <p:cNvPr id="24" name="直接连接符 23"/>
          <p:cNvCxnSpPr/>
          <p:nvPr/>
        </p:nvCxnSpPr>
        <p:spPr>
          <a:xfrm>
            <a:off x="10547363" y="3793618"/>
            <a:ext cx="4411161" cy="4305269"/>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6254345" y="3836023"/>
            <a:ext cx="4294957" cy="4313861"/>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5323937" y="8161656"/>
            <a:ext cx="4411161" cy="4305269"/>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350" y="2368550"/>
            <a:ext cx="8623935" cy="706755"/>
          </a:xfrm>
          <a:prstGeom prst="rect">
            <a:avLst/>
          </a:prstGeom>
          <a:noFill/>
        </p:spPr>
        <p:txBody>
          <a:bodyPr wrap="square" rtlCol="0">
            <a:spAutoFit/>
          </a:bodyPr>
          <a:lstStyle/>
          <a:p>
            <a:pPr algn="l"/>
            <a:r>
              <a:rPr lang="zh-CN" altLang="en-US" sz="4000" dirty="0">
                <a:solidFill>
                  <a:schemeClr val="accent1"/>
                </a:solidFill>
                <a:latin typeface="Agency FB" panose="020B0503020202020204" pitchFamily="34" charset="0"/>
                <a:ea typeface="微软雅黑" panose="020B0503020204020204" pitchFamily="34" charset="-122"/>
              </a:rPr>
              <a:t>我国基础教育七十年的成就与政策</a:t>
            </a:r>
            <a:endParaRPr lang="zh-CN" altLang="en-US" sz="4000" dirty="0">
              <a:solidFill>
                <a:schemeClr val="accent1"/>
              </a:solidFill>
              <a:latin typeface="Agency FB" panose="020B0503020202020204" pitchFamily="34" charset="0"/>
              <a:ea typeface="微软雅黑" panose="020B0503020204020204" pitchFamily="34" charset="-122"/>
            </a:endParaRPr>
          </a:p>
        </p:txBody>
      </p:sp>
      <p:cxnSp>
        <p:nvCxnSpPr>
          <p:cNvPr id="30" name="直接连接符 29"/>
          <p:cNvCxnSpPr/>
          <p:nvPr/>
        </p:nvCxnSpPr>
        <p:spPr>
          <a:xfrm>
            <a:off x="596900" y="5071310"/>
            <a:ext cx="5803900" cy="1504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627887" y="4322626"/>
            <a:ext cx="5801488" cy="668279"/>
          </a:xfrm>
          <a:prstGeom prst="rect">
            <a:avLst/>
          </a:prstGeom>
          <a:solidFill>
            <a:srgbClr val="3C92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530">
              <a:solidFill>
                <a:srgbClr val="1557AE"/>
              </a:solidFill>
            </a:endParaRPr>
          </a:p>
        </p:txBody>
      </p:sp>
      <p:sp>
        <p:nvSpPr>
          <p:cNvPr id="32" name="矩形 31"/>
          <p:cNvSpPr/>
          <p:nvPr/>
        </p:nvSpPr>
        <p:spPr>
          <a:xfrm>
            <a:off x="255905" y="5470077"/>
            <a:ext cx="8361680" cy="953135"/>
          </a:xfrm>
          <a:prstGeom prst="rect">
            <a:avLst/>
          </a:prstGeom>
          <a:noFill/>
          <a:ln>
            <a:noFill/>
          </a:ln>
          <a:effectLst/>
        </p:spPr>
        <p:txBody>
          <a:bodyPr wrap="none">
            <a:spAutoFit/>
          </a:bodyPr>
          <a:lstStyle/>
          <a:p>
            <a:pPr algn="l"/>
            <a:r>
              <a:rPr lang="zh-CN" altLang="en-US" sz="2800" b="1" dirty="0">
                <a:solidFill>
                  <a:schemeClr val="accent1"/>
                </a:solidFill>
                <a:latin typeface="微软雅黑" panose="020B0503020204020204" pitchFamily="34" charset="-122"/>
                <a:ea typeface="微软雅黑" panose="020B0503020204020204" pitchFamily="34" charset="-122"/>
              </a:rPr>
              <a:t>国家督学、中国教育发展战略学会执行会长、</a:t>
            </a:r>
            <a:endParaRPr lang="zh-CN" altLang="en-US" sz="2800" b="1" dirty="0">
              <a:solidFill>
                <a:schemeClr val="accent1"/>
              </a:solidFill>
              <a:latin typeface="微软雅黑" panose="020B0503020204020204" pitchFamily="34" charset="-122"/>
              <a:ea typeface="微软雅黑" panose="020B0503020204020204" pitchFamily="34" charset="-122"/>
            </a:endParaRPr>
          </a:p>
          <a:p>
            <a:pPr algn="l"/>
            <a:r>
              <a:rPr lang="zh-CN" altLang="en-US" sz="2800" b="1" dirty="0">
                <a:solidFill>
                  <a:schemeClr val="accent1"/>
                </a:solidFill>
                <a:latin typeface="微软雅黑" panose="020B0503020204020204" pitchFamily="34" charset="-122"/>
                <a:ea typeface="微软雅黑" panose="020B0503020204020204" pitchFamily="34" charset="-122"/>
              </a:rPr>
              <a:t>中国人民大学、西南大学教育学院教授、博士生导师</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659130" y="4302125"/>
            <a:ext cx="5770245" cy="645160"/>
          </a:xfrm>
          <a:prstGeom prst="rect">
            <a:avLst/>
          </a:prstGeom>
          <a:noFill/>
        </p:spPr>
        <p:txBody>
          <a:bodyPr wrap="square" rtlCol="0">
            <a:spAutoFit/>
          </a:bodyPr>
          <a:lstStyle/>
          <a:p>
            <a:pPr algn="ctr"/>
            <a:r>
              <a:rPr sz="3600" b="1" dirty="0">
                <a:solidFill>
                  <a:schemeClr val="bg1"/>
                </a:solidFill>
                <a:latin typeface="微软雅黑" panose="020B0503020204020204" pitchFamily="34" charset="-122"/>
                <a:ea typeface="微软雅黑" panose="020B0503020204020204" pitchFamily="34" charset="-122"/>
              </a:rPr>
              <a:t>孙霄兵</a:t>
            </a:r>
            <a:endParaRPr sz="3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nodeType="withEffect">
                                  <p:stCondLst>
                                    <p:cond delay="20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par>
                                <p:cTn id="17" presetID="31" presetClass="entr" presetSubtype="0" fill="hold" nodeType="withEffect">
                                  <p:stCondLst>
                                    <p:cond delay="30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par>
                                <p:cTn id="23" presetID="3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style.rotation</p:attrName>
                                        </p:attrNameLst>
                                      </p:cBhvr>
                                      <p:tavLst>
                                        <p:tav tm="0">
                                          <p:val>
                                            <p:fltVal val="90"/>
                                          </p:val>
                                        </p:tav>
                                        <p:tav tm="100000">
                                          <p:val>
                                            <p:fltVal val="0"/>
                                          </p:val>
                                        </p:tav>
                                      </p:tavLst>
                                    </p:anim>
                                    <p:animEffect transition="in" filter="fade">
                                      <p:cBhvr>
                                        <p:cTn id="28" dur="1000"/>
                                        <p:tgtEl>
                                          <p:spTgt spid="11"/>
                                        </p:tgtEl>
                                      </p:cBhvr>
                                    </p:animEffect>
                                  </p:childTnLst>
                                </p:cTn>
                              </p:par>
                              <p:par>
                                <p:cTn id="29" presetID="31" presetClass="entr" presetSubtype="0" fill="hold" nodeType="withEffect">
                                  <p:stCondLst>
                                    <p:cond delay="40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 calcmode="lin" valueType="num">
                                      <p:cBhvr>
                                        <p:cTn id="39" dur="1000" fill="hold"/>
                                        <p:tgtEl>
                                          <p:spTgt spid="14"/>
                                        </p:tgtEl>
                                        <p:attrNameLst>
                                          <p:attrName>style.rotation</p:attrName>
                                        </p:attrNameLst>
                                      </p:cBhvr>
                                      <p:tavLst>
                                        <p:tav tm="0">
                                          <p:val>
                                            <p:fltVal val="90"/>
                                          </p:val>
                                        </p:tav>
                                        <p:tav tm="100000">
                                          <p:val>
                                            <p:fltVal val="0"/>
                                          </p:val>
                                        </p:tav>
                                      </p:tavLst>
                                    </p:anim>
                                    <p:animEffect transition="in" filter="fade">
                                      <p:cBhvr>
                                        <p:cTn id="40" dur="1000"/>
                                        <p:tgtEl>
                                          <p:spTgt spid="14"/>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200" fill="hold"/>
                                        <p:tgtEl>
                                          <p:spTgt spid="15"/>
                                        </p:tgtEl>
                                        <p:attrNameLst>
                                          <p:attrName>ppt_w</p:attrName>
                                        </p:attrNameLst>
                                      </p:cBhvr>
                                      <p:tavLst>
                                        <p:tav tm="0">
                                          <p:val>
                                            <p:fltVal val="0"/>
                                          </p:val>
                                        </p:tav>
                                        <p:tav tm="100000">
                                          <p:val>
                                            <p:strVal val="#ppt_w"/>
                                          </p:val>
                                        </p:tav>
                                      </p:tavLst>
                                    </p:anim>
                                    <p:anim calcmode="lin" valueType="num">
                                      <p:cBhvr>
                                        <p:cTn id="44" dur="1200" fill="hold"/>
                                        <p:tgtEl>
                                          <p:spTgt spid="15"/>
                                        </p:tgtEl>
                                        <p:attrNameLst>
                                          <p:attrName>ppt_h</p:attrName>
                                        </p:attrNameLst>
                                      </p:cBhvr>
                                      <p:tavLst>
                                        <p:tav tm="0">
                                          <p:val>
                                            <p:fltVal val="0"/>
                                          </p:val>
                                        </p:tav>
                                        <p:tav tm="100000">
                                          <p:val>
                                            <p:strVal val="#ppt_h"/>
                                          </p:val>
                                        </p:tav>
                                      </p:tavLst>
                                    </p:anim>
                                    <p:anim calcmode="lin" valueType="num">
                                      <p:cBhvr>
                                        <p:cTn id="45" dur="1200" fill="hold"/>
                                        <p:tgtEl>
                                          <p:spTgt spid="15"/>
                                        </p:tgtEl>
                                        <p:attrNameLst>
                                          <p:attrName>style.rotation</p:attrName>
                                        </p:attrNameLst>
                                      </p:cBhvr>
                                      <p:tavLst>
                                        <p:tav tm="0">
                                          <p:val>
                                            <p:fltVal val="90"/>
                                          </p:val>
                                        </p:tav>
                                        <p:tav tm="100000">
                                          <p:val>
                                            <p:fltVal val="0"/>
                                          </p:val>
                                        </p:tav>
                                      </p:tavLst>
                                    </p:anim>
                                    <p:animEffect transition="in" filter="fade">
                                      <p:cBhvr>
                                        <p:cTn id="46" dur="1200"/>
                                        <p:tgtEl>
                                          <p:spTgt spid="15"/>
                                        </p:tgtEl>
                                      </p:cBhvr>
                                    </p:animEffect>
                                  </p:childTnLst>
                                </p:cTn>
                              </p:par>
                              <p:par>
                                <p:cTn id="47" presetID="31" presetClass="entr" presetSubtype="0" fill="hold" grpId="0" nodeType="withEffect">
                                  <p:stCondLst>
                                    <p:cond delay="3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1000" fill="hold"/>
                                        <p:tgtEl>
                                          <p:spTgt spid="16"/>
                                        </p:tgtEl>
                                        <p:attrNameLst>
                                          <p:attrName>ppt_w</p:attrName>
                                        </p:attrNameLst>
                                      </p:cBhvr>
                                      <p:tavLst>
                                        <p:tav tm="0">
                                          <p:val>
                                            <p:fltVal val="0"/>
                                          </p:val>
                                        </p:tav>
                                        <p:tav tm="100000">
                                          <p:val>
                                            <p:strVal val="#ppt_w"/>
                                          </p:val>
                                        </p:tav>
                                      </p:tavLst>
                                    </p:anim>
                                    <p:anim calcmode="lin" valueType="num">
                                      <p:cBhvr>
                                        <p:cTn id="50" dur="1000" fill="hold"/>
                                        <p:tgtEl>
                                          <p:spTgt spid="16"/>
                                        </p:tgtEl>
                                        <p:attrNameLst>
                                          <p:attrName>ppt_h</p:attrName>
                                        </p:attrNameLst>
                                      </p:cBhvr>
                                      <p:tavLst>
                                        <p:tav tm="0">
                                          <p:val>
                                            <p:fltVal val="0"/>
                                          </p:val>
                                        </p:tav>
                                        <p:tav tm="100000">
                                          <p:val>
                                            <p:strVal val="#ppt_h"/>
                                          </p:val>
                                        </p:tav>
                                      </p:tavLst>
                                    </p:anim>
                                    <p:anim calcmode="lin" valueType="num">
                                      <p:cBhvr>
                                        <p:cTn id="51" dur="1000" fill="hold"/>
                                        <p:tgtEl>
                                          <p:spTgt spid="16"/>
                                        </p:tgtEl>
                                        <p:attrNameLst>
                                          <p:attrName>style.rotation</p:attrName>
                                        </p:attrNameLst>
                                      </p:cBhvr>
                                      <p:tavLst>
                                        <p:tav tm="0">
                                          <p:val>
                                            <p:fltVal val="90"/>
                                          </p:val>
                                        </p:tav>
                                        <p:tav tm="100000">
                                          <p:val>
                                            <p:fltVal val="0"/>
                                          </p:val>
                                        </p:tav>
                                      </p:tavLst>
                                    </p:anim>
                                    <p:animEffect transition="in" filter="fade">
                                      <p:cBhvr>
                                        <p:cTn id="52" dur="1000"/>
                                        <p:tgtEl>
                                          <p:spTgt spid="16"/>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1000" fill="hold"/>
                                        <p:tgtEl>
                                          <p:spTgt spid="17"/>
                                        </p:tgtEl>
                                        <p:attrNameLst>
                                          <p:attrName>ppt_w</p:attrName>
                                        </p:attrNameLst>
                                      </p:cBhvr>
                                      <p:tavLst>
                                        <p:tav tm="0">
                                          <p:val>
                                            <p:fltVal val="0"/>
                                          </p:val>
                                        </p:tav>
                                        <p:tav tm="100000">
                                          <p:val>
                                            <p:strVal val="#ppt_w"/>
                                          </p:val>
                                        </p:tav>
                                      </p:tavLst>
                                    </p:anim>
                                    <p:anim calcmode="lin" valueType="num">
                                      <p:cBhvr>
                                        <p:cTn id="56" dur="1000" fill="hold"/>
                                        <p:tgtEl>
                                          <p:spTgt spid="17"/>
                                        </p:tgtEl>
                                        <p:attrNameLst>
                                          <p:attrName>ppt_h</p:attrName>
                                        </p:attrNameLst>
                                      </p:cBhvr>
                                      <p:tavLst>
                                        <p:tav tm="0">
                                          <p:val>
                                            <p:fltVal val="0"/>
                                          </p:val>
                                        </p:tav>
                                        <p:tav tm="100000">
                                          <p:val>
                                            <p:strVal val="#ppt_h"/>
                                          </p:val>
                                        </p:tav>
                                      </p:tavLst>
                                    </p:anim>
                                    <p:anim calcmode="lin" valueType="num">
                                      <p:cBhvr>
                                        <p:cTn id="57" dur="1000" fill="hold"/>
                                        <p:tgtEl>
                                          <p:spTgt spid="17"/>
                                        </p:tgtEl>
                                        <p:attrNameLst>
                                          <p:attrName>style.rotation</p:attrName>
                                        </p:attrNameLst>
                                      </p:cBhvr>
                                      <p:tavLst>
                                        <p:tav tm="0">
                                          <p:val>
                                            <p:fltVal val="90"/>
                                          </p:val>
                                        </p:tav>
                                        <p:tav tm="100000">
                                          <p:val>
                                            <p:fltVal val="0"/>
                                          </p:val>
                                        </p:tav>
                                      </p:tavLst>
                                    </p:anim>
                                    <p:animEffect transition="in" filter="fade">
                                      <p:cBhvr>
                                        <p:cTn id="58" dur="1000"/>
                                        <p:tgtEl>
                                          <p:spTgt spid="17"/>
                                        </p:tgtEl>
                                      </p:cBhvr>
                                    </p:animEffect>
                                  </p:childTnLst>
                                </p:cTn>
                              </p:par>
                              <p:par>
                                <p:cTn id="59" presetID="31" presetClass="entr" presetSubtype="0" fill="hold" grpId="0" nodeType="withEffect">
                                  <p:stCondLst>
                                    <p:cond delay="700"/>
                                  </p:stCondLst>
                                  <p:childTnLst>
                                    <p:set>
                                      <p:cBhvr>
                                        <p:cTn id="60" dur="1" fill="hold">
                                          <p:stCondLst>
                                            <p:cond delay="0"/>
                                          </p:stCondLst>
                                        </p:cTn>
                                        <p:tgtEl>
                                          <p:spTgt spid="18"/>
                                        </p:tgtEl>
                                        <p:attrNameLst>
                                          <p:attrName>style.visibility</p:attrName>
                                        </p:attrNameLst>
                                      </p:cBhvr>
                                      <p:to>
                                        <p:strVal val="visible"/>
                                      </p:to>
                                    </p:set>
                                    <p:anim calcmode="lin" valueType="num">
                                      <p:cBhvr>
                                        <p:cTn id="61" dur="1000" fill="hold"/>
                                        <p:tgtEl>
                                          <p:spTgt spid="18"/>
                                        </p:tgtEl>
                                        <p:attrNameLst>
                                          <p:attrName>ppt_w</p:attrName>
                                        </p:attrNameLst>
                                      </p:cBhvr>
                                      <p:tavLst>
                                        <p:tav tm="0">
                                          <p:val>
                                            <p:fltVal val="0"/>
                                          </p:val>
                                        </p:tav>
                                        <p:tav tm="100000">
                                          <p:val>
                                            <p:strVal val="#ppt_w"/>
                                          </p:val>
                                        </p:tav>
                                      </p:tavLst>
                                    </p:anim>
                                    <p:anim calcmode="lin" valueType="num">
                                      <p:cBhvr>
                                        <p:cTn id="62" dur="1000" fill="hold"/>
                                        <p:tgtEl>
                                          <p:spTgt spid="18"/>
                                        </p:tgtEl>
                                        <p:attrNameLst>
                                          <p:attrName>ppt_h</p:attrName>
                                        </p:attrNameLst>
                                      </p:cBhvr>
                                      <p:tavLst>
                                        <p:tav tm="0">
                                          <p:val>
                                            <p:fltVal val="0"/>
                                          </p:val>
                                        </p:tav>
                                        <p:tav tm="100000">
                                          <p:val>
                                            <p:strVal val="#ppt_h"/>
                                          </p:val>
                                        </p:tav>
                                      </p:tavLst>
                                    </p:anim>
                                    <p:anim calcmode="lin" valueType="num">
                                      <p:cBhvr>
                                        <p:cTn id="63" dur="1000" fill="hold"/>
                                        <p:tgtEl>
                                          <p:spTgt spid="18"/>
                                        </p:tgtEl>
                                        <p:attrNameLst>
                                          <p:attrName>style.rotation</p:attrName>
                                        </p:attrNameLst>
                                      </p:cBhvr>
                                      <p:tavLst>
                                        <p:tav tm="0">
                                          <p:val>
                                            <p:fltVal val="90"/>
                                          </p:val>
                                        </p:tav>
                                        <p:tav tm="100000">
                                          <p:val>
                                            <p:fltVal val="0"/>
                                          </p:val>
                                        </p:tav>
                                      </p:tavLst>
                                    </p:anim>
                                    <p:animEffect transition="in" filter="fade">
                                      <p:cBhvr>
                                        <p:cTn id="64" dur="1000"/>
                                        <p:tgtEl>
                                          <p:spTgt spid="18"/>
                                        </p:tgtEl>
                                      </p:cBhvr>
                                    </p:animEffect>
                                  </p:childTnLst>
                                </p:cTn>
                              </p:par>
                              <p:par>
                                <p:cTn id="65" presetID="31" presetClass="entr" presetSubtype="0" fill="hold" grpId="0" nodeType="withEffect">
                                  <p:stCondLst>
                                    <p:cond delay="200"/>
                                  </p:stCondLst>
                                  <p:childTnLst>
                                    <p:set>
                                      <p:cBhvr>
                                        <p:cTn id="66" dur="1" fill="hold">
                                          <p:stCondLst>
                                            <p:cond delay="0"/>
                                          </p:stCondLst>
                                        </p:cTn>
                                        <p:tgtEl>
                                          <p:spTgt spid="19"/>
                                        </p:tgtEl>
                                        <p:attrNameLst>
                                          <p:attrName>style.visibility</p:attrName>
                                        </p:attrNameLst>
                                      </p:cBhvr>
                                      <p:to>
                                        <p:strVal val="visible"/>
                                      </p:to>
                                    </p:set>
                                    <p:anim calcmode="lin" valueType="num">
                                      <p:cBhvr>
                                        <p:cTn id="67" dur="1000" fill="hold"/>
                                        <p:tgtEl>
                                          <p:spTgt spid="19"/>
                                        </p:tgtEl>
                                        <p:attrNameLst>
                                          <p:attrName>ppt_w</p:attrName>
                                        </p:attrNameLst>
                                      </p:cBhvr>
                                      <p:tavLst>
                                        <p:tav tm="0">
                                          <p:val>
                                            <p:fltVal val="0"/>
                                          </p:val>
                                        </p:tav>
                                        <p:tav tm="100000">
                                          <p:val>
                                            <p:strVal val="#ppt_w"/>
                                          </p:val>
                                        </p:tav>
                                      </p:tavLst>
                                    </p:anim>
                                    <p:anim calcmode="lin" valueType="num">
                                      <p:cBhvr>
                                        <p:cTn id="68" dur="1000" fill="hold"/>
                                        <p:tgtEl>
                                          <p:spTgt spid="19"/>
                                        </p:tgtEl>
                                        <p:attrNameLst>
                                          <p:attrName>ppt_h</p:attrName>
                                        </p:attrNameLst>
                                      </p:cBhvr>
                                      <p:tavLst>
                                        <p:tav tm="0">
                                          <p:val>
                                            <p:fltVal val="0"/>
                                          </p:val>
                                        </p:tav>
                                        <p:tav tm="100000">
                                          <p:val>
                                            <p:strVal val="#ppt_h"/>
                                          </p:val>
                                        </p:tav>
                                      </p:tavLst>
                                    </p:anim>
                                    <p:anim calcmode="lin" valueType="num">
                                      <p:cBhvr>
                                        <p:cTn id="69" dur="1000" fill="hold"/>
                                        <p:tgtEl>
                                          <p:spTgt spid="19"/>
                                        </p:tgtEl>
                                        <p:attrNameLst>
                                          <p:attrName>style.rotation</p:attrName>
                                        </p:attrNameLst>
                                      </p:cBhvr>
                                      <p:tavLst>
                                        <p:tav tm="0">
                                          <p:val>
                                            <p:fltVal val="90"/>
                                          </p:val>
                                        </p:tav>
                                        <p:tav tm="100000">
                                          <p:val>
                                            <p:fltVal val="0"/>
                                          </p:val>
                                        </p:tav>
                                      </p:tavLst>
                                    </p:anim>
                                    <p:animEffect transition="in" filter="fade">
                                      <p:cBhvr>
                                        <p:cTn id="70" dur="1000"/>
                                        <p:tgtEl>
                                          <p:spTgt spid="19"/>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1000" fill="hold"/>
                                        <p:tgtEl>
                                          <p:spTgt spid="20"/>
                                        </p:tgtEl>
                                        <p:attrNameLst>
                                          <p:attrName>ppt_w</p:attrName>
                                        </p:attrNameLst>
                                      </p:cBhvr>
                                      <p:tavLst>
                                        <p:tav tm="0">
                                          <p:val>
                                            <p:fltVal val="0"/>
                                          </p:val>
                                        </p:tav>
                                        <p:tav tm="100000">
                                          <p:val>
                                            <p:strVal val="#ppt_w"/>
                                          </p:val>
                                        </p:tav>
                                      </p:tavLst>
                                    </p:anim>
                                    <p:anim calcmode="lin" valueType="num">
                                      <p:cBhvr>
                                        <p:cTn id="74" dur="1000" fill="hold"/>
                                        <p:tgtEl>
                                          <p:spTgt spid="20"/>
                                        </p:tgtEl>
                                        <p:attrNameLst>
                                          <p:attrName>ppt_h</p:attrName>
                                        </p:attrNameLst>
                                      </p:cBhvr>
                                      <p:tavLst>
                                        <p:tav tm="0">
                                          <p:val>
                                            <p:fltVal val="0"/>
                                          </p:val>
                                        </p:tav>
                                        <p:tav tm="100000">
                                          <p:val>
                                            <p:strVal val="#ppt_h"/>
                                          </p:val>
                                        </p:tav>
                                      </p:tavLst>
                                    </p:anim>
                                    <p:anim calcmode="lin" valueType="num">
                                      <p:cBhvr>
                                        <p:cTn id="75" dur="1000" fill="hold"/>
                                        <p:tgtEl>
                                          <p:spTgt spid="20"/>
                                        </p:tgtEl>
                                        <p:attrNameLst>
                                          <p:attrName>style.rotation</p:attrName>
                                        </p:attrNameLst>
                                      </p:cBhvr>
                                      <p:tavLst>
                                        <p:tav tm="0">
                                          <p:val>
                                            <p:fltVal val="90"/>
                                          </p:val>
                                        </p:tav>
                                        <p:tav tm="100000">
                                          <p:val>
                                            <p:fltVal val="0"/>
                                          </p:val>
                                        </p:tav>
                                      </p:tavLst>
                                    </p:anim>
                                    <p:animEffect transition="in" filter="fade">
                                      <p:cBhvr>
                                        <p:cTn id="76" dur="1000"/>
                                        <p:tgtEl>
                                          <p:spTgt spid="20"/>
                                        </p:tgtEl>
                                      </p:cBhvr>
                                    </p:animEffect>
                                  </p:childTnLst>
                                </p:cTn>
                              </p:par>
                              <p:par>
                                <p:cTn id="77" presetID="31" presetClass="entr" presetSubtype="0" fill="hold" grpId="0" nodeType="withEffect">
                                  <p:stCondLst>
                                    <p:cond delay="300"/>
                                  </p:stCondLst>
                                  <p:childTnLst>
                                    <p:set>
                                      <p:cBhvr>
                                        <p:cTn id="78" dur="1" fill="hold">
                                          <p:stCondLst>
                                            <p:cond delay="0"/>
                                          </p:stCondLst>
                                        </p:cTn>
                                        <p:tgtEl>
                                          <p:spTgt spid="21"/>
                                        </p:tgtEl>
                                        <p:attrNameLst>
                                          <p:attrName>style.visibility</p:attrName>
                                        </p:attrNameLst>
                                      </p:cBhvr>
                                      <p:to>
                                        <p:strVal val="visible"/>
                                      </p:to>
                                    </p:set>
                                    <p:anim calcmode="lin" valueType="num">
                                      <p:cBhvr>
                                        <p:cTn id="79" dur="1000" fill="hold"/>
                                        <p:tgtEl>
                                          <p:spTgt spid="21"/>
                                        </p:tgtEl>
                                        <p:attrNameLst>
                                          <p:attrName>ppt_w</p:attrName>
                                        </p:attrNameLst>
                                      </p:cBhvr>
                                      <p:tavLst>
                                        <p:tav tm="0">
                                          <p:val>
                                            <p:fltVal val="0"/>
                                          </p:val>
                                        </p:tav>
                                        <p:tav tm="100000">
                                          <p:val>
                                            <p:strVal val="#ppt_w"/>
                                          </p:val>
                                        </p:tav>
                                      </p:tavLst>
                                    </p:anim>
                                    <p:anim calcmode="lin" valueType="num">
                                      <p:cBhvr>
                                        <p:cTn id="80" dur="1000" fill="hold"/>
                                        <p:tgtEl>
                                          <p:spTgt spid="21"/>
                                        </p:tgtEl>
                                        <p:attrNameLst>
                                          <p:attrName>ppt_h</p:attrName>
                                        </p:attrNameLst>
                                      </p:cBhvr>
                                      <p:tavLst>
                                        <p:tav tm="0">
                                          <p:val>
                                            <p:fltVal val="0"/>
                                          </p:val>
                                        </p:tav>
                                        <p:tav tm="100000">
                                          <p:val>
                                            <p:strVal val="#ppt_h"/>
                                          </p:val>
                                        </p:tav>
                                      </p:tavLst>
                                    </p:anim>
                                    <p:anim calcmode="lin" valueType="num">
                                      <p:cBhvr>
                                        <p:cTn id="81" dur="1000" fill="hold"/>
                                        <p:tgtEl>
                                          <p:spTgt spid="21"/>
                                        </p:tgtEl>
                                        <p:attrNameLst>
                                          <p:attrName>style.rotation</p:attrName>
                                        </p:attrNameLst>
                                      </p:cBhvr>
                                      <p:tavLst>
                                        <p:tav tm="0">
                                          <p:val>
                                            <p:fltVal val="90"/>
                                          </p:val>
                                        </p:tav>
                                        <p:tav tm="100000">
                                          <p:val>
                                            <p:fltVal val="0"/>
                                          </p:val>
                                        </p:tav>
                                      </p:tavLst>
                                    </p:anim>
                                    <p:animEffect transition="in" filter="fade">
                                      <p:cBhvr>
                                        <p:cTn id="82" dur="1000"/>
                                        <p:tgtEl>
                                          <p:spTgt spid="21"/>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1000" fill="hold"/>
                                        <p:tgtEl>
                                          <p:spTgt spid="22"/>
                                        </p:tgtEl>
                                        <p:attrNameLst>
                                          <p:attrName>ppt_w</p:attrName>
                                        </p:attrNameLst>
                                      </p:cBhvr>
                                      <p:tavLst>
                                        <p:tav tm="0">
                                          <p:val>
                                            <p:fltVal val="0"/>
                                          </p:val>
                                        </p:tav>
                                        <p:tav tm="100000">
                                          <p:val>
                                            <p:strVal val="#ppt_w"/>
                                          </p:val>
                                        </p:tav>
                                      </p:tavLst>
                                    </p:anim>
                                    <p:anim calcmode="lin" valueType="num">
                                      <p:cBhvr>
                                        <p:cTn id="86" dur="1000" fill="hold"/>
                                        <p:tgtEl>
                                          <p:spTgt spid="22"/>
                                        </p:tgtEl>
                                        <p:attrNameLst>
                                          <p:attrName>ppt_h</p:attrName>
                                        </p:attrNameLst>
                                      </p:cBhvr>
                                      <p:tavLst>
                                        <p:tav tm="0">
                                          <p:val>
                                            <p:fltVal val="0"/>
                                          </p:val>
                                        </p:tav>
                                        <p:tav tm="100000">
                                          <p:val>
                                            <p:strVal val="#ppt_h"/>
                                          </p:val>
                                        </p:tav>
                                      </p:tavLst>
                                    </p:anim>
                                    <p:anim calcmode="lin" valueType="num">
                                      <p:cBhvr>
                                        <p:cTn id="87" dur="1000" fill="hold"/>
                                        <p:tgtEl>
                                          <p:spTgt spid="22"/>
                                        </p:tgtEl>
                                        <p:attrNameLst>
                                          <p:attrName>style.rotation</p:attrName>
                                        </p:attrNameLst>
                                      </p:cBhvr>
                                      <p:tavLst>
                                        <p:tav tm="0">
                                          <p:val>
                                            <p:fltVal val="90"/>
                                          </p:val>
                                        </p:tav>
                                        <p:tav tm="100000">
                                          <p:val>
                                            <p:fltVal val="0"/>
                                          </p:val>
                                        </p:tav>
                                      </p:tavLst>
                                    </p:anim>
                                    <p:animEffect transition="in" filter="fade">
                                      <p:cBhvr>
                                        <p:cTn id="88" dur="1000"/>
                                        <p:tgtEl>
                                          <p:spTgt spid="22"/>
                                        </p:tgtEl>
                                      </p:cBhvr>
                                    </p:animEffect>
                                  </p:childTnLst>
                                </p:cTn>
                              </p:par>
                            </p:childTnLst>
                          </p:cTn>
                        </p:par>
                        <p:par>
                          <p:cTn id="89" fill="hold">
                            <p:stCondLst>
                              <p:cond delay="1000"/>
                            </p:stCondLst>
                            <p:childTnLst>
                              <p:par>
                                <p:cTn id="90" presetID="42" presetClass="entr" presetSubtype="0"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fade">
                                      <p:cBhvr>
                                        <p:cTn id="92" dur="1000"/>
                                        <p:tgtEl>
                                          <p:spTgt spid="23"/>
                                        </p:tgtEl>
                                      </p:cBhvr>
                                    </p:animEffect>
                                    <p:anim calcmode="lin" valueType="num">
                                      <p:cBhvr>
                                        <p:cTn id="93" dur="1000" fill="hold"/>
                                        <p:tgtEl>
                                          <p:spTgt spid="23"/>
                                        </p:tgtEl>
                                        <p:attrNameLst>
                                          <p:attrName>ppt_x</p:attrName>
                                        </p:attrNameLst>
                                      </p:cBhvr>
                                      <p:tavLst>
                                        <p:tav tm="0">
                                          <p:val>
                                            <p:strVal val="#ppt_x"/>
                                          </p:val>
                                        </p:tav>
                                        <p:tav tm="100000">
                                          <p:val>
                                            <p:strVal val="#ppt_x"/>
                                          </p:val>
                                        </p:tav>
                                      </p:tavLst>
                                    </p:anim>
                                    <p:anim calcmode="lin" valueType="num">
                                      <p:cBhvr>
                                        <p:cTn id="94" dur="1000" fill="hold"/>
                                        <p:tgtEl>
                                          <p:spTgt spid="23"/>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fade">
                                      <p:cBhvr>
                                        <p:cTn id="97" dur="1000"/>
                                        <p:tgtEl>
                                          <p:spTgt spid="25"/>
                                        </p:tgtEl>
                                      </p:cBhvr>
                                    </p:animEffect>
                                    <p:anim calcmode="lin" valueType="num">
                                      <p:cBhvr>
                                        <p:cTn id="98" dur="1000" fill="hold"/>
                                        <p:tgtEl>
                                          <p:spTgt spid="25"/>
                                        </p:tgtEl>
                                        <p:attrNameLst>
                                          <p:attrName>ppt_x</p:attrName>
                                        </p:attrNameLst>
                                      </p:cBhvr>
                                      <p:tavLst>
                                        <p:tav tm="0">
                                          <p:val>
                                            <p:strVal val="#ppt_x"/>
                                          </p:val>
                                        </p:tav>
                                        <p:tav tm="100000">
                                          <p:val>
                                            <p:strVal val="#ppt_x"/>
                                          </p:val>
                                        </p:tav>
                                      </p:tavLst>
                                    </p:anim>
                                    <p:anim calcmode="lin" valueType="num">
                                      <p:cBhvr>
                                        <p:cTn id="99" dur="1000" fill="hold"/>
                                        <p:tgtEl>
                                          <p:spTgt spid="25"/>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000"/>
                                        <p:tgtEl>
                                          <p:spTgt spid="24"/>
                                        </p:tgtEl>
                                      </p:cBhvr>
                                    </p:animEffect>
                                    <p:anim calcmode="lin" valueType="num">
                                      <p:cBhvr>
                                        <p:cTn id="103" dur="1000" fill="hold"/>
                                        <p:tgtEl>
                                          <p:spTgt spid="24"/>
                                        </p:tgtEl>
                                        <p:attrNameLst>
                                          <p:attrName>ppt_x</p:attrName>
                                        </p:attrNameLst>
                                      </p:cBhvr>
                                      <p:tavLst>
                                        <p:tav tm="0">
                                          <p:val>
                                            <p:strVal val="#ppt_x"/>
                                          </p:val>
                                        </p:tav>
                                        <p:tav tm="100000">
                                          <p:val>
                                            <p:strVal val="#ppt_x"/>
                                          </p:val>
                                        </p:tav>
                                      </p:tavLst>
                                    </p:anim>
                                    <p:anim calcmode="lin" valueType="num">
                                      <p:cBhvr>
                                        <p:cTn id="104" dur="1000" fill="hold"/>
                                        <p:tgtEl>
                                          <p:spTgt spid="24"/>
                                        </p:tgtEl>
                                        <p:attrNameLst>
                                          <p:attrName>ppt_y</p:attrName>
                                        </p:attrNameLst>
                                      </p:cBhvr>
                                      <p:tavLst>
                                        <p:tav tm="0">
                                          <p:val>
                                            <p:strVal val="#ppt_y+.1"/>
                                          </p:val>
                                        </p:tav>
                                        <p:tav tm="100000">
                                          <p:val>
                                            <p:strVal val="#ppt_y"/>
                                          </p:val>
                                        </p:tav>
                                      </p:tavLst>
                                    </p:anim>
                                  </p:childTnLst>
                                </p:cTn>
                              </p:par>
                            </p:childTnLst>
                          </p:cTn>
                        </p:par>
                        <p:par>
                          <p:cTn id="105" fill="hold">
                            <p:stCondLst>
                              <p:cond delay="2000"/>
                            </p:stCondLst>
                            <p:childTnLst>
                              <p:par>
                                <p:cTn id="106" presetID="2" presetClass="entr" presetSubtype="4" fill="hold" grpId="0" nodeType="afterEffect">
                                  <p:stCondLst>
                                    <p:cond delay="0"/>
                                  </p:stCondLst>
                                  <p:childTnLst>
                                    <p:set>
                                      <p:cBhvr>
                                        <p:cTn id="107" dur="1" fill="hold">
                                          <p:stCondLst>
                                            <p:cond delay="0"/>
                                          </p:stCondLst>
                                        </p:cTn>
                                        <p:tgtEl>
                                          <p:spTgt spid="27"/>
                                        </p:tgtEl>
                                        <p:attrNameLst>
                                          <p:attrName>style.visibility</p:attrName>
                                        </p:attrNameLst>
                                      </p:cBhvr>
                                      <p:to>
                                        <p:strVal val="visible"/>
                                      </p:to>
                                    </p:set>
                                    <p:anim calcmode="lin" valueType="num">
                                      <p:cBhvr additive="base">
                                        <p:cTn id="108" dur="500" fill="hold"/>
                                        <p:tgtEl>
                                          <p:spTgt spid="27"/>
                                        </p:tgtEl>
                                        <p:attrNameLst>
                                          <p:attrName>ppt_x</p:attrName>
                                        </p:attrNameLst>
                                      </p:cBhvr>
                                      <p:tavLst>
                                        <p:tav tm="0">
                                          <p:val>
                                            <p:strVal val="#ppt_x"/>
                                          </p:val>
                                        </p:tav>
                                        <p:tav tm="100000">
                                          <p:val>
                                            <p:strVal val="#ppt_x"/>
                                          </p:val>
                                        </p:tav>
                                      </p:tavLst>
                                    </p:anim>
                                    <p:anim calcmode="lin" valueType="num">
                                      <p:cBhvr additive="base">
                                        <p:cTn id="109" dur="500" fill="hold"/>
                                        <p:tgtEl>
                                          <p:spTgt spid="27"/>
                                        </p:tgtEl>
                                        <p:attrNameLst>
                                          <p:attrName>ppt_y</p:attrName>
                                        </p:attrNameLst>
                                      </p:cBhvr>
                                      <p:tavLst>
                                        <p:tav tm="0">
                                          <p:val>
                                            <p:strVal val="1+#ppt_h/2"/>
                                          </p:val>
                                        </p:tav>
                                        <p:tav tm="100000">
                                          <p:val>
                                            <p:strVal val="#ppt_y"/>
                                          </p:val>
                                        </p:tav>
                                      </p:tavLst>
                                    </p:anim>
                                  </p:childTnLst>
                                </p:cTn>
                              </p:par>
                            </p:childTnLst>
                          </p:cTn>
                        </p:par>
                        <p:par>
                          <p:cTn id="110" fill="hold">
                            <p:stCondLst>
                              <p:cond delay="2500"/>
                            </p:stCondLst>
                            <p:childTnLst>
                              <p:par>
                                <p:cTn id="111" presetID="41" presetClass="entr" presetSubtype="0" fill="hold" grpId="0" nodeType="afterEffect">
                                  <p:stCondLst>
                                    <p:cond delay="0"/>
                                  </p:stCondLst>
                                  <p:iterate type="lt">
                                    <p:tmPct val="10000"/>
                                  </p:iterate>
                                  <p:childTnLst>
                                    <p:set>
                                      <p:cBhvr>
                                        <p:cTn id="112" dur="1" fill="hold">
                                          <p:stCondLst>
                                            <p:cond delay="0"/>
                                          </p:stCondLst>
                                        </p:cTn>
                                        <p:tgtEl>
                                          <p:spTgt spid="28"/>
                                        </p:tgtEl>
                                        <p:attrNameLst>
                                          <p:attrName>style.visibility</p:attrName>
                                        </p:attrNameLst>
                                      </p:cBhvr>
                                      <p:to>
                                        <p:strVal val="visible"/>
                                      </p:to>
                                    </p:set>
                                    <p:anim calcmode="lin" valueType="num">
                                      <p:cBhvr>
                                        <p:cTn id="113"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14" dur="500" fill="hold"/>
                                        <p:tgtEl>
                                          <p:spTgt spid="28"/>
                                        </p:tgtEl>
                                        <p:attrNameLst>
                                          <p:attrName>ppt_y</p:attrName>
                                        </p:attrNameLst>
                                      </p:cBhvr>
                                      <p:tavLst>
                                        <p:tav tm="0">
                                          <p:val>
                                            <p:strVal val="#ppt_y"/>
                                          </p:val>
                                        </p:tav>
                                        <p:tav tm="100000">
                                          <p:val>
                                            <p:strVal val="#ppt_y"/>
                                          </p:val>
                                        </p:tav>
                                      </p:tavLst>
                                    </p:anim>
                                    <p:anim calcmode="lin" valueType="num">
                                      <p:cBhvr>
                                        <p:cTn id="115"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16"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17" dur="500" tmFilter="0,0; .5, 1; 1, 1"/>
                                        <p:tgtEl>
                                          <p:spTgt spid="28"/>
                                        </p:tgtEl>
                                      </p:cBhvr>
                                    </p:animEffect>
                                  </p:childTnLst>
                                </p:cTn>
                              </p:par>
                            </p:childTnLst>
                          </p:cTn>
                        </p:par>
                        <p:par>
                          <p:cTn id="118" fill="hold">
                            <p:stCondLst>
                              <p:cond delay="3799"/>
                            </p:stCondLst>
                            <p:childTnLst>
                              <p:par>
                                <p:cTn id="119" presetID="22" presetClass="entr" presetSubtype="8" fill="hold" nodeType="after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left)">
                                      <p:cBhvr>
                                        <p:cTn id="121" dur="500"/>
                                        <p:tgtEl>
                                          <p:spTgt spid="30"/>
                                        </p:tgtEl>
                                      </p:cBhvr>
                                    </p:animEffect>
                                  </p:childTnLst>
                                </p:cTn>
                              </p:par>
                            </p:childTnLst>
                          </p:cTn>
                        </p:par>
                        <p:par>
                          <p:cTn id="122" fill="hold">
                            <p:stCondLst>
                              <p:cond delay="4299"/>
                            </p:stCondLst>
                            <p:childTnLst>
                              <p:par>
                                <p:cTn id="123" presetID="22" presetClass="entr" presetSubtype="2" fill="hold" grpId="0" nodeType="afterEffect">
                                  <p:stCondLst>
                                    <p:cond delay="0"/>
                                  </p:stCondLst>
                                  <p:childTnLst>
                                    <p:set>
                                      <p:cBhvr>
                                        <p:cTn id="124" dur="1" fill="hold">
                                          <p:stCondLst>
                                            <p:cond delay="0"/>
                                          </p:stCondLst>
                                        </p:cTn>
                                        <p:tgtEl>
                                          <p:spTgt spid="31"/>
                                        </p:tgtEl>
                                        <p:attrNameLst>
                                          <p:attrName>style.visibility</p:attrName>
                                        </p:attrNameLst>
                                      </p:cBhvr>
                                      <p:to>
                                        <p:strVal val="visible"/>
                                      </p:to>
                                    </p:set>
                                    <p:animEffect transition="in" filter="wipe(right)">
                                      <p:cBhvr>
                                        <p:cTn id="125" dur="500"/>
                                        <p:tgtEl>
                                          <p:spTgt spid="31"/>
                                        </p:tgtEl>
                                      </p:cBhvr>
                                    </p:animEffect>
                                  </p:childTnLst>
                                </p:cTn>
                              </p:par>
                            </p:childTnLst>
                          </p:cTn>
                        </p:par>
                        <p:par>
                          <p:cTn id="126" fill="hold">
                            <p:stCondLst>
                              <p:cond delay="4799"/>
                            </p:stCondLst>
                            <p:childTnLst>
                              <p:par>
                                <p:cTn id="127" presetID="53" presetClass="entr" presetSubtype="16" fill="hold" grpId="0" nodeType="afterEffect">
                                  <p:stCondLst>
                                    <p:cond delay="0"/>
                                  </p:stCondLst>
                                  <p:childTnLst>
                                    <p:set>
                                      <p:cBhvr>
                                        <p:cTn id="128" dur="1" fill="hold">
                                          <p:stCondLst>
                                            <p:cond delay="0"/>
                                          </p:stCondLst>
                                        </p:cTn>
                                        <p:tgtEl>
                                          <p:spTgt spid="32"/>
                                        </p:tgtEl>
                                        <p:attrNameLst>
                                          <p:attrName>style.visibility</p:attrName>
                                        </p:attrNameLst>
                                      </p:cBhvr>
                                      <p:to>
                                        <p:strVal val="visible"/>
                                      </p:to>
                                    </p:set>
                                    <p:anim calcmode="lin" valueType="num">
                                      <p:cBhvr>
                                        <p:cTn id="129" dur="500" fill="hold"/>
                                        <p:tgtEl>
                                          <p:spTgt spid="32"/>
                                        </p:tgtEl>
                                        <p:attrNameLst>
                                          <p:attrName>ppt_w</p:attrName>
                                        </p:attrNameLst>
                                      </p:cBhvr>
                                      <p:tavLst>
                                        <p:tav tm="0">
                                          <p:val>
                                            <p:fltVal val="0"/>
                                          </p:val>
                                        </p:tav>
                                        <p:tav tm="100000">
                                          <p:val>
                                            <p:strVal val="#ppt_w"/>
                                          </p:val>
                                        </p:tav>
                                      </p:tavLst>
                                    </p:anim>
                                    <p:anim calcmode="lin" valueType="num">
                                      <p:cBhvr>
                                        <p:cTn id="130" dur="500" fill="hold"/>
                                        <p:tgtEl>
                                          <p:spTgt spid="32"/>
                                        </p:tgtEl>
                                        <p:attrNameLst>
                                          <p:attrName>ppt_h</p:attrName>
                                        </p:attrNameLst>
                                      </p:cBhvr>
                                      <p:tavLst>
                                        <p:tav tm="0">
                                          <p:val>
                                            <p:fltVal val="0"/>
                                          </p:val>
                                        </p:tav>
                                        <p:tav tm="100000">
                                          <p:val>
                                            <p:strVal val="#ppt_h"/>
                                          </p:val>
                                        </p:tav>
                                      </p:tavLst>
                                    </p:anim>
                                    <p:animEffect transition="in" filter="fade">
                                      <p:cBhvr>
                                        <p:cTn id="13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7" grpId="0"/>
      <p:bldP spid="31" grpId="0" animBg="1"/>
      <p:bldP spid="32" grpId="0" bldLvl="0" animBg="1"/>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8"/>
          <p:cNvSpPr/>
          <p:nvPr/>
        </p:nvSpPr>
        <p:spPr bwMode="auto">
          <a:xfrm>
            <a:off x="1569436" y="1085107"/>
            <a:ext cx="3434692" cy="283735"/>
          </a:xfrm>
          <a:custGeom>
            <a:avLst/>
            <a:gdLst>
              <a:gd name="T0" fmla="*/ 0 w 230"/>
              <a:gd name="T1" fmla="*/ 0 h 17"/>
              <a:gd name="T2" fmla="*/ 211 w 230"/>
              <a:gd name="T3" fmla="*/ 0 h 17"/>
              <a:gd name="T4" fmla="*/ 230 w 230"/>
              <a:gd name="T5" fmla="*/ 17 h 17"/>
              <a:gd name="T6" fmla="*/ 0 w 230"/>
              <a:gd name="T7" fmla="*/ 17 h 17"/>
              <a:gd name="T8" fmla="*/ 0 w 230"/>
              <a:gd name="T9" fmla="*/ 0 h 17"/>
            </a:gdLst>
            <a:ahLst/>
            <a:cxnLst>
              <a:cxn ang="0">
                <a:pos x="T0" y="T1"/>
              </a:cxn>
              <a:cxn ang="0">
                <a:pos x="T2" y="T3"/>
              </a:cxn>
              <a:cxn ang="0">
                <a:pos x="T4" y="T5"/>
              </a:cxn>
              <a:cxn ang="0">
                <a:pos x="T6" y="T7"/>
              </a:cxn>
              <a:cxn ang="0">
                <a:pos x="T8" y="T9"/>
              </a:cxn>
            </a:cxnLst>
            <a:rect l="0" t="0" r="r" b="b"/>
            <a:pathLst>
              <a:path w="230" h="17">
                <a:moveTo>
                  <a:pt x="0" y="0"/>
                </a:moveTo>
                <a:lnTo>
                  <a:pt x="211" y="0"/>
                </a:lnTo>
                <a:lnTo>
                  <a:pt x="230" y="17"/>
                </a:lnTo>
                <a:lnTo>
                  <a:pt x="0" y="17"/>
                </a:lnTo>
                <a:lnTo>
                  <a:pt x="0" y="0"/>
                </a:lnTo>
              </a:path>
            </a:pathLst>
          </a:custGeom>
          <a:solidFill>
            <a:schemeClr val="tx1">
              <a:lumMod val="50000"/>
              <a:lumOff val="50000"/>
            </a:schemeClr>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128572" tIns="64286" rIns="128572" bIns="64286" numCol="1" anchor="t" anchorCtr="0" compatLnSpc="1"/>
          <a:lstStyle/>
          <a:p>
            <a:endParaRPr lang="zh-CN" altLang="en-US"/>
          </a:p>
        </p:txBody>
      </p:sp>
      <p:sp>
        <p:nvSpPr>
          <p:cNvPr id="39" name="Freeform 10"/>
          <p:cNvSpPr/>
          <p:nvPr/>
        </p:nvSpPr>
        <p:spPr bwMode="auto">
          <a:xfrm>
            <a:off x="1569957" y="1441604"/>
            <a:ext cx="9975541" cy="4940481"/>
          </a:xfrm>
          <a:custGeom>
            <a:avLst/>
            <a:gdLst>
              <a:gd name="T0" fmla="*/ 660 w 668"/>
              <a:gd name="T1" fmla="*/ 0 h 331"/>
              <a:gd name="T2" fmla="*/ 8 w 668"/>
              <a:gd name="T3" fmla="*/ 0 h 331"/>
              <a:gd name="T4" fmla="*/ 0 w 668"/>
              <a:gd name="T5" fmla="*/ 9 h 331"/>
              <a:gd name="T6" fmla="*/ 0 w 668"/>
              <a:gd name="T7" fmla="*/ 323 h 331"/>
              <a:gd name="T8" fmla="*/ 8 w 668"/>
              <a:gd name="T9" fmla="*/ 331 h 331"/>
              <a:gd name="T10" fmla="*/ 660 w 668"/>
              <a:gd name="T11" fmla="*/ 331 h 331"/>
              <a:gd name="T12" fmla="*/ 668 w 668"/>
              <a:gd name="T13" fmla="*/ 323 h 331"/>
              <a:gd name="T14" fmla="*/ 668 w 668"/>
              <a:gd name="T15" fmla="*/ 9 h 331"/>
              <a:gd name="T16" fmla="*/ 660 w 668"/>
              <a:gd name="T17"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 h="331">
                <a:moveTo>
                  <a:pt x="660" y="0"/>
                </a:moveTo>
                <a:lnTo>
                  <a:pt x="8" y="0"/>
                </a:lnTo>
                <a:cubicBezTo>
                  <a:pt x="4" y="0"/>
                  <a:pt x="0" y="4"/>
                  <a:pt x="0" y="9"/>
                </a:cubicBezTo>
                <a:lnTo>
                  <a:pt x="0" y="323"/>
                </a:lnTo>
                <a:cubicBezTo>
                  <a:pt x="0" y="327"/>
                  <a:pt x="4" y="331"/>
                  <a:pt x="8" y="331"/>
                </a:cubicBezTo>
                <a:lnTo>
                  <a:pt x="660" y="331"/>
                </a:lnTo>
                <a:cubicBezTo>
                  <a:pt x="665" y="331"/>
                  <a:pt x="668" y="327"/>
                  <a:pt x="668" y="323"/>
                </a:cubicBezTo>
                <a:lnTo>
                  <a:pt x="668" y="9"/>
                </a:lnTo>
                <a:cubicBezTo>
                  <a:pt x="668" y="4"/>
                  <a:pt x="665" y="0"/>
                  <a:pt x="660" y="0"/>
                </a:cubicBezTo>
              </a:path>
            </a:pathLst>
          </a:custGeom>
          <a:solidFill>
            <a:srgbClr val="FFFFFF">
              <a:alpha val="85098"/>
            </a:srgbClr>
          </a:solidFill>
          <a:ln w="12700">
            <a:solidFill>
              <a:schemeClr val="accent2"/>
            </a:solidFill>
            <a:prstDash val="solid"/>
            <a:round/>
          </a:ln>
          <a:effectLst>
            <a:outerShdw blurRad="190500" dist="228600" dir="2700000" algn="ctr">
              <a:srgbClr val="000000">
                <a:alpha val="30000"/>
              </a:srgbClr>
            </a:outerShdw>
          </a:effectLst>
        </p:spPr>
        <p:txBody>
          <a:bodyPr vert="horz" wrap="square" lIns="128572" tIns="64286" rIns="128572" bIns="64286" numCol="1" anchor="t" anchorCtr="0" compatLnSpc="1"/>
          <a:lstStyle/>
          <a:p>
            <a:endParaRPr lang="zh-CN" altLang="en-US" sz="2400" b="1"/>
          </a:p>
          <a:p>
            <a:r>
              <a:rPr lang="en-US" altLang="zh-CN" sz="2400" b="1"/>
              <a:t>2.</a:t>
            </a:r>
            <a:r>
              <a:rPr lang="zh-CN" altLang="en-US" sz="2400" b="1"/>
              <a:t>基础教育进行了重点发展</a:t>
            </a:r>
            <a:endParaRPr lang="zh-CN" altLang="en-US" sz="2400"/>
          </a:p>
          <a:p>
            <a:pPr indent="457200" eaLnBrk="1" latinLnBrk="0" hangingPunct="1">
              <a:extLst>
                <a:ext uri="{35155182-B16C-46BC-9424-99874614C6A1}">
                  <wpsdc:indentchars xmlns:wpsdc="http://www.wps.cn/officeDocument/2017/drawingmlCustomData" val="200" checksum="59296752"/>
                </a:ext>
              </a:extLst>
            </a:pPr>
            <a:endParaRPr lang="zh-CN" altLang="en-US"/>
          </a:p>
          <a:p>
            <a:pPr indent="457200" eaLnBrk="1" latinLnBrk="0" hangingPunct="1">
              <a:extLst>
                <a:ext uri="{35155182-B16C-46BC-9424-99874614C6A1}">
                  <wpsdc:indentchars xmlns:wpsdc="http://www.wps.cn/officeDocument/2017/drawingmlCustomData" val="200" checksum="59296752"/>
                </a:ext>
              </a:extLst>
            </a:pPr>
            <a:endParaRPr lang="zh-CN" altLang="en-US"/>
          </a:p>
          <a:p>
            <a:pPr indent="457200" eaLnBrk="1" latinLnBrk="0" hangingPunct="1">
              <a:extLst>
                <a:ext uri="{35155182-B16C-46BC-9424-99874614C6A1}">
                  <wpsdc:indentchars xmlns:wpsdc="http://www.wps.cn/officeDocument/2017/drawingmlCustomData" val="200" checksum="59296752"/>
                </a:ext>
              </a:extLst>
            </a:pPr>
            <a:r>
              <a:rPr lang="zh-CN" altLang="en-US" b="1"/>
              <a:t>首先</a:t>
            </a:r>
            <a:r>
              <a:rPr lang="zh-CN" altLang="en-US"/>
              <a:t>，基础教育成为所有国家事业和教育事业中的“重中之重”。在国家40年改革发展过程中，尽管遇到了各种各样的困难，这一政策立场从未动摇，而是在教育优先发展的国家战略中得以越来越明确，被多个中央和国务院文件所强调。</a:t>
            </a:r>
            <a:endParaRPr lang="zh-CN" altLang="en-US"/>
          </a:p>
          <a:p>
            <a:pPr indent="457200" eaLnBrk="1" latinLnBrk="0" hangingPunct="1">
              <a:extLst>
                <a:ext uri="{35155182-B16C-46BC-9424-99874614C6A1}">
                  <wpsdc:indentchars xmlns:wpsdc="http://www.wps.cn/officeDocument/2017/drawingmlCustomData" val="200" checksum="59296752"/>
                </a:ext>
              </a:extLst>
            </a:pPr>
            <a:r>
              <a:rPr lang="zh-CN" altLang="en-US" b="1"/>
              <a:t>第二</a:t>
            </a:r>
            <a:r>
              <a:rPr lang="zh-CN" altLang="en-US"/>
              <a:t>，义务教育成为了基础教育中的重中之重，得到了重点发展和集中保障。</a:t>
            </a:r>
            <a:endParaRPr lang="zh-CN" altLang="en-US"/>
          </a:p>
          <a:p>
            <a:pPr indent="457200" eaLnBrk="1" latinLnBrk="0" hangingPunct="1">
              <a:extLst>
                <a:ext uri="{35155182-B16C-46BC-9424-99874614C6A1}">
                  <wpsdc:indentchars xmlns:wpsdc="http://www.wps.cn/officeDocument/2017/drawingmlCustomData" val="200" checksum="59296752"/>
                </a:ext>
              </a:extLst>
            </a:pPr>
            <a:r>
              <a:rPr lang="en-US" altLang="zh-CN" b="1"/>
              <a:t>2</a:t>
            </a:r>
            <a:r>
              <a:rPr lang="zh-CN" altLang="en-US" b="1"/>
              <a:t>006年后</a:t>
            </a:r>
            <a:r>
              <a:rPr lang="zh-CN" altLang="en-US"/>
              <a:t>全国统一免除了义务教育阶段的学费、杂费，实行全国义务教育的就近、免试入学。</a:t>
            </a:r>
            <a:endParaRPr lang="zh-CN" altLang="en-US"/>
          </a:p>
          <a:p>
            <a:pPr indent="457200" eaLnBrk="1" latinLnBrk="0" hangingPunct="1">
              <a:extLst>
                <a:ext uri="{35155182-B16C-46BC-9424-99874614C6A1}">
                  <wpsdc:indentchars xmlns:wpsdc="http://www.wps.cn/officeDocument/2017/drawingmlCustomData" val="200" checksum="59296752"/>
                </a:ext>
              </a:extLst>
            </a:pPr>
            <a:r>
              <a:rPr lang="zh-CN" altLang="en-US" b="1"/>
              <a:t>2017年</a:t>
            </a:r>
            <a:r>
              <a:rPr lang="zh-CN" altLang="en-US"/>
              <a:t>安徽省义务教育率先实现不论学生出生月份，当年入学。</a:t>
            </a:r>
            <a:endParaRPr lang="zh-CN" altLang="en-US"/>
          </a:p>
          <a:p>
            <a:pPr indent="457200" eaLnBrk="1" latinLnBrk="0" hangingPunct="1">
              <a:extLst>
                <a:ext uri="{35155182-B16C-46BC-9424-99874614C6A1}">
                  <wpsdc:indentchars xmlns:wpsdc="http://www.wps.cn/officeDocument/2017/drawingmlCustomData" val="200" checksum="59296752"/>
                </a:ext>
              </a:extLst>
            </a:pPr>
            <a:endParaRPr lang="zh-CN" altLang="en-US"/>
          </a:p>
          <a:p>
            <a:pPr indent="457200" eaLnBrk="1" latinLnBrk="0" hangingPunct="1">
              <a:extLst>
                <a:ext uri="{35155182-B16C-46BC-9424-99874614C6A1}">
                  <wpsdc:indentchars xmlns:wpsdc="http://www.wps.cn/officeDocument/2017/drawingmlCustomData" val="200" checksum="59296752"/>
                </a:ext>
              </a:extLst>
            </a:pPr>
            <a:r>
              <a:rPr lang="zh-CN" altLang="en-US"/>
              <a:t>基础教育、义务教育“重中之重”目标的实现，较好协调处理了各类教育之间和各项公共事业之间的关系，为我国教育的改革和发展、公共事业和现代化事业的发展奠定了坚实的人力资源和各类人才基础，并进一步鲜明显示了办人民满意教育的时代方向。</a:t>
            </a:r>
            <a:endParaRPr lang="zh-CN" altLang="en-US"/>
          </a:p>
        </p:txBody>
      </p:sp>
      <p:sp>
        <p:nvSpPr>
          <p:cNvPr id="40" name="Freeform 11"/>
          <p:cNvSpPr/>
          <p:nvPr/>
        </p:nvSpPr>
        <p:spPr bwMode="auto">
          <a:xfrm>
            <a:off x="10872970" y="5473050"/>
            <a:ext cx="821340" cy="836272"/>
          </a:xfrm>
          <a:custGeom>
            <a:avLst/>
            <a:gdLst>
              <a:gd name="T0" fmla="*/ 55 w 55"/>
              <a:gd name="T1" fmla="*/ 0 h 56"/>
              <a:gd name="T2" fmla="*/ 0 w 55"/>
              <a:gd name="T3" fmla="*/ 56 h 56"/>
              <a:gd name="T4" fmla="*/ 3 w 55"/>
              <a:gd name="T5" fmla="*/ 56 h 56"/>
              <a:gd name="T6" fmla="*/ 49 w 55"/>
              <a:gd name="T7" fmla="*/ 56 h 56"/>
              <a:gd name="T8" fmla="*/ 55 w 55"/>
              <a:gd name="T9" fmla="*/ 50 h 56"/>
              <a:gd name="T10" fmla="*/ 55 w 55"/>
              <a:gd name="T11" fmla="*/ 2 h 56"/>
              <a:gd name="T12" fmla="*/ 55 w 55"/>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55" h="56">
                <a:moveTo>
                  <a:pt x="55" y="0"/>
                </a:moveTo>
                <a:cubicBezTo>
                  <a:pt x="37" y="19"/>
                  <a:pt x="19" y="37"/>
                  <a:pt x="0" y="56"/>
                </a:cubicBezTo>
                <a:cubicBezTo>
                  <a:pt x="1" y="56"/>
                  <a:pt x="2" y="56"/>
                  <a:pt x="3" y="56"/>
                </a:cubicBezTo>
                <a:lnTo>
                  <a:pt x="49" y="56"/>
                </a:lnTo>
                <a:cubicBezTo>
                  <a:pt x="52" y="56"/>
                  <a:pt x="55" y="51"/>
                  <a:pt x="55" y="50"/>
                </a:cubicBezTo>
                <a:lnTo>
                  <a:pt x="55" y="2"/>
                </a:lnTo>
                <a:lnTo>
                  <a:pt x="55" y="0"/>
                </a:lnTo>
              </a:path>
            </a:pathLst>
          </a:custGeom>
          <a:solidFill>
            <a:schemeClr val="accent2"/>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128572" tIns="64286" rIns="128572" bIns="64286" numCol="1" anchor="t" anchorCtr="0" compatLnSpc="1"/>
          <a:lstStyle/>
          <a:p>
            <a:endParaRPr lang="zh-CN" altLang="en-US"/>
          </a:p>
        </p:txBody>
      </p:sp>
      <p:sp>
        <p:nvSpPr>
          <p:cNvPr id="42" name="燕尾形 41"/>
          <p:cNvSpPr/>
          <p:nvPr/>
        </p:nvSpPr>
        <p:spPr>
          <a:xfrm>
            <a:off x="11364316" y="6003439"/>
            <a:ext cx="202497" cy="202497"/>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TextBox 193"/>
          <p:cNvSpPr txBox="1"/>
          <p:nvPr/>
        </p:nvSpPr>
        <p:spPr>
          <a:xfrm>
            <a:off x="4959305" y="5653761"/>
            <a:ext cx="497862" cy="349250"/>
          </a:xfrm>
          <a:prstGeom prst="rect">
            <a:avLst/>
          </a:prstGeom>
          <a:noFill/>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a:t>
            </a:r>
            <a:endPar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down)">
                                      <p:cBhvr>
                                        <p:cTn id="13" dur="500"/>
                                        <p:tgtEl>
                                          <p:spTgt spid="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P spid="39" grpId="0" bldLvl="0" animBg="1"/>
      <p:bldP spid="40" grpId="0" bldLvl="0" animBg="1"/>
      <p:bldP spid="42"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8"/>
          <p:cNvSpPr/>
          <p:nvPr/>
        </p:nvSpPr>
        <p:spPr bwMode="auto">
          <a:xfrm>
            <a:off x="1569436" y="1085107"/>
            <a:ext cx="3434692" cy="283735"/>
          </a:xfrm>
          <a:custGeom>
            <a:avLst/>
            <a:gdLst>
              <a:gd name="T0" fmla="*/ 0 w 230"/>
              <a:gd name="T1" fmla="*/ 0 h 17"/>
              <a:gd name="T2" fmla="*/ 211 w 230"/>
              <a:gd name="T3" fmla="*/ 0 h 17"/>
              <a:gd name="T4" fmla="*/ 230 w 230"/>
              <a:gd name="T5" fmla="*/ 17 h 17"/>
              <a:gd name="T6" fmla="*/ 0 w 230"/>
              <a:gd name="T7" fmla="*/ 17 h 17"/>
              <a:gd name="T8" fmla="*/ 0 w 230"/>
              <a:gd name="T9" fmla="*/ 0 h 17"/>
            </a:gdLst>
            <a:ahLst/>
            <a:cxnLst>
              <a:cxn ang="0">
                <a:pos x="T0" y="T1"/>
              </a:cxn>
              <a:cxn ang="0">
                <a:pos x="T2" y="T3"/>
              </a:cxn>
              <a:cxn ang="0">
                <a:pos x="T4" y="T5"/>
              </a:cxn>
              <a:cxn ang="0">
                <a:pos x="T6" y="T7"/>
              </a:cxn>
              <a:cxn ang="0">
                <a:pos x="T8" y="T9"/>
              </a:cxn>
            </a:cxnLst>
            <a:rect l="0" t="0" r="r" b="b"/>
            <a:pathLst>
              <a:path w="230" h="17">
                <a:moveTo>
                  <a:pt x="0" y="0"/>
                </a:moveTo>
                <a:lnTo>
                  <a:pt x="211" y="0"/>
                </a:lnTo>
                <a:lnTo>
                  <a:pt x="230" y="17"/>
                </a:lnTo>
                <a:lnTo>
                  <a:pt x="0" y="17"/>
                </a:lnTo>
                <a:lnTo>
                  <a:pt x="0" y="0"/>
                </a:lnTo>
              </a:path>
            </a:pathLst>
          </a:custGeom>
          <a:solidFill>
            <a:schemeClr val="tx1">
              <a:lumMod val="50000"/>
              <a:lumOff val="50000"/>
            </a:schemeClr>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128572" tIns="64286" rIns="128572" bIns="64286" numCol="1" anchor="t" anchorCtr="0" compatLnSpc="1"/>
          <a:lstStyle/>
          <a:p>
            <a:endParaRPr lang="zh-CN" altLang="en-US"/>
          </a:p>
        </p:txBody>
      </p:sp>
      <p:sp>
        <p:nvSpPr>
          <p:cNvPr id="39" name="Freeform 10"/>
          <p:cNvSpPr/>
          <p:nvPr/>
        </p:nvSpPr>
        <p:spPr bwMode="auto">
          <a:xfrm>
            <a:off x="1569957" y="1441604"/>
            <a:ext cx="9975541" cy="4940481"/>
          </a:xfrm>
          <a:custGeom>
            <a:avLst/>
            <a:gdLst>
              <a:gd name="T0" fmla="*/ 660 w 668"/>
              <a:gd name="T1" fmla="*/ 0 h 331"/>
              <a:gd name="T2" fmla="*/ 8 w 668"/>
              <a:gd name="T3" fmla="*/ 0 h 331"/>
              <a:gd name="T4" fmla="*/ 0 w 668"/>
              <a:gd name="T5" fmla="*/ 9 h 331"/>
              <a:gd name="T6" fmla="*/ 0 w 668"/>
              <a:gd name="T7" fmla="*/ 323 h 331"/>
              <a:gd name="T8" fmla="*/ 8 w 668"/>
              <a:gd name="T9" fmla="*/ 331 h 331"/>
              <a:gd name="T10" fmla="*/ 660 w 668"/>
              <a:gd name="T11" fmla="*/ 331 h 331"/>
              <a:gd name="T12" fmla="*/ 668 w 668"/>
              <a:gd name="T13" fmla="*/ 323 h 331"/>
              <a:gd name="T14" fmla="*/ 668 w 668"/>
              <a:gd name="T15" fmla="*/ 9 h 331"/>
              <a:gd name="T16" fmla="*/ 660 w 668"/>
              <a:gd name="T17"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 h="331">
                <a:moveTo>
                  <a:pt x="660" y="0"/>
                </a:moveTo>
                <a:lnTo>
                  <a:pt x="8" y="0"/>
                </a:lnTo>
                <a:cubicBezTo>
                  <a:pt x="4" y="0"/>
                  <a:pt x="0" y="4"/>
                  <a:pt x="0" y="9"/>
                </a:cubicBezTo>
                <a:lnTo>
                  <a:pt x="0" y="323"/>
                </a:lnTo>
                <a:cubicBezTo>
                  <a:pt x="0" y="327"/>
                  <a:pt x="4" y="331"/>
                  <a:pt x="8" y="331"/>
                </a:cubicBezTo>
                <a:lnTo>
                  <a:pt x="660" y="331"/>
                </a:lnTo>
                <a:cubicBezTo>
                  <a:pt x="665" y="331"/>
                  <a:pt x="668" y="327"/>
                  <a:pt x="668" y="323"/>
                </a:cubicBezTo>
                <a:lnTo>
                  <a:pt x="668" y="9"/>
                </a:lnTo>
                <a:cubicBezTo>
                  <a:pt x="668" y="4"/>
                  <a:pt x="665" y="0"/>
                  <a:pt x="660" y="0"/>
                </a:cubicBezTo>
              </a:path>
            </a:pathLst>
          </a:custGeom>
          <a:solidFill>
            <a:srgbClr val="FFFFFF">
              <a:alpha val="85098"/>
            </a:srgbClr>
          </a:solidFill>
          <a:ln w="12700">
            <a:solidFill>
              <a:schemeClr val="accent2"/>
            </a:solidFill>
            <a:prstDash val="solid"/>
            <a:round/>
          </a:ln>
          <a:effectLst>
            <a:outerShdw blurRad="190500" dist="228600" dir="2700000" algn="ctr">
              <a:srgbClr val="000000">
                <a:alpha val="30000"/>
              </a:srgbClr>
            </a:outerShdw>
          </a:effectLst>
        </p:spPr>
        <p:txBody>
          <a:bodyPr vert="horz" wrap="square" lIns="128572" tIns="64286" rIns="128572" bIns="64286" numCol="1" anchor="t" anchorCtr="0" compatLnSpc="1"/>
          <a:lstStyle/>
          <a:p>
            <a:endParaRPr lang="zh-CN" altLang="en-US" sz="2400" b="1"/>
          </a:p>
          <a:p>
            <a:r>
              <a:rPr lang="en-US" altLang="zh-CN" sz="2400" b="1"/>
              <a:t>3.</a:t>
            </a:r>
            <a:r>
              <a:rPr lang="zh-CN" altLang="en-US" sz="2400" b="1"/>
              <a:t>基础教育实行公平优先导向</a:t>
            </a:r>
            <a:endParaRPr lang="zh-CN" altLang="en-US" sz="2400" b="1"/>
          </a:p>
          <a:p>
            <a:pPr indent="457200" eaLnBrk="1" latinLnBrk="0" hangingPunct="1">
              <a:extLst>
                <a:ext uri="{35155182-B16C-46BC-9424-99874614C6A1}">
                  <wpsdc:indentchars xmlns:wpsdc="http://www.wps.cn/officeDocument/2017/drawingmlCustomData" val="200" checksum="59296752"/>
                </a:ext>
              </a:extLst>
            </a:pPr>
            <a:endParaRPr lang="zh-CN" altLang="en-US"/>
          </a:p>
          <a:p>
            <a:pPr indent="457200" eaLnBrk="1" latinLnBrk="0" hangingPunct="1">
              <a:extLst>
                <a:ext uri="{35155182-B16C-46BC-9424-99874614C6A1}">
                  <wpsdc:indentchars xmlns:wpsdc="http://www.wps.cn/officeDocument/2017/drawingmlCustomData" val="200" checksum="59296752"/>
                </a:ext>
              </a:extLst>
            </a:pPr>
            <a:r>
              <a:rPr lang="zh-CN" altLang="en-US" b="1"/>
              <a:t>七十年来</a:t>
            </a:r>
            <a:r>
              <a:rPr lang="zh-CN" altLang="en-US"/>
              <a:t>各类基础教育最为重要、最为优先的政策导向是公平和均衡发展。</a:t>
            </a:r>
            <a:endParaRPr lang="zh-CN" altLang="en-US"/>
          </a:p>
          <a:p>
            <a:pPr indent="457200" eaLnBrk="1" latinLnBrk="0" hangingPunct="1">
              <a:extLst>
                <a:ext uri="{35155182-B16C-46BC-9424-99874614C6A1}">
                  <wpsdc:indentchars xmlns:wpsdc="http://www.wps.cn/officeDocument/2017/drawingmlCustomData" val="200" checksum="59296752"/>
                </a:ext>
              </a:extLst>
            </a:pPr>
            <a:r>
              <a:rPr lang="zh-CN" altLang="en-US" b="1"/>
              <a:t>共和国成立以来</a:t>
            </a:r>
            <a:r>
              <a:rPr lang="zh-CN" altLang="en-US"/>
              <a:t>，国家重视对于边远地区、少数民族地区基础教育的帮助支持，人民助学金制度普遍建立，亿万学生受惠。</a:t>
            </a:r>
            <a:endParaRPr lang="zh-CN" altLang="en-US"/>
          </a:p>
          <a:p>
            <a:pPr indent="457200" eaLnBrk="1" latinLnBrk="0" hangingPunct="1">
              <a:extLst>
                <a:ext uri="{35155182-B16C-46BC-9424-99874614C6A1}">
                  <wpsdc:indentchars xmlns:wpsdc="http://www.wps.cn/officeDocument/2017/drawingmlCustomData" val="200" checksum="59296752"/>
                </a:ext>
              </a:extLst>
            </a:pPr>
            <a:r>
              <a:rPr lang="zh-CN" altLang="en-US" b="1"/>
              <a:t>改革开放以来</a:t>
            </a:r>
            <a:r>
              <a:rPr lang="zh-CN" altLang="en-US"/>
              <a:t>，国务院、教育部会同有关部门连续下发了多个关于进一步推进农村教育、西部地区教育发展、基础教育经费拨付使用、布局调整、学校发展改造、义务教育“两免一补”、教师培训、连片贫困地区学生营养餐补助、留守儿童帮扶、家庭经济困难学生资助、扶贫开发、高中阶段教育普及攻坚计划等多个全国性项目文件，着力解决基础教育的城乡、东中西部、校际差距和老少边穷地区的均衡发展问题，亿万孩子受益。同时采取“两为主”：以流入地为主、公办学校为主的政策，解决进城务工人员子女入学问题，目前实现除个别特大城市以外，在全国都得到了较好的落实。</a:t>
            </a:r>
            <a:endParaRPr lang="zh-CN" altLang="en-US"/>
          </a:p>
          <a:p>
            <a:pPr indent="457200" eaLnBrk="1" latinLnBrk="0" hangingPunct="1">
              <a:extLst>
                <a:ext uri="{35155182-B16C-46BC-9424-99874614C6A1}">
                  <wpsdc:indentchars xmlns:wpsdc="http://www.wps.cn/officeDocument/2017/drawingmlCustomData" val="200" checksum="59296752"/>
                </a:ext>
              </a:extLst>
            </a:pPr>
            <a:endParaRPr lang="zh-CN" altLang="en-US"/>
          </a:p>
          <a:p>
            <a:pPr indent="457200" eaLnBrk="1" latinLnBrk="0" hangingPunct="1">
              <a:extLst>
                <a:ext uri="{35155182-B16C-46BC-9424-99874614C6A1}">
                  <wpsdc:indentchars xmlns:wpsdc="http://www.wps.cn/officeDocument/2017/drawingmlCustomData" val="200" checksum="59296752"/>
                </a:ext>
              </a:extLst>
            </a:pPr>
            <a:r>
              <a:rPr lang="zh-CN" altLang="en-US"/>
              <a:t>基础教育的公平均衡政策具有强烈的政治性、社会性、基础性特点，体现了中国共产党和人民政府</a:t>
            </a:r>
            <a:r>
              <a:rPr lang="zh-CN" altLang="en-US" b="1"/>
              <a:t>以人民为中心、为人民服务</a:t>
            </a:r>
            <a:r>
              <a:rPr lang="zh-CN" altLang="en-US"/>
              <a:t>的鲜明立场，为我国公民平等和社会公平奠定了教育基础，提供了文明机制。</a:t>
            </a:r>
            <a:endParaRPr lang="zh-CN" altLang="en-US"/>
          </a:p>
        </p:txBody>
      </p:sp>
      <p:sp>
        <p:nvSpPr>
          <p:cNvPr id="40" name="Freeform 11"/>
          <p:cNvSpPr/>
          <p:nvPr/>
        </p:nvSpPr>
        <p:spPr bwMode="auto">
          <a:xfrm>
            <a:off x="10896465" y="5654025"/>
            <a:ext cx="821340" cy="836272"/>
          </a:xfrm>
          <a:custGeom>
            <a:avLst/>
            <a:gdLst>
              <a:gd name="T0" fmla="*/ 55 w 55"/>
              <a:gd name="T1" fmla="*/ 0 h 56"/>
              <a:gd name="T2" fmla="*/ 0 w 55"/>
              <a:gd name="T3" fmla="*/ 56 h 56"/>
              <a:gd name="T4" fmla="*/ 3 w 55"/>
              <a:gd name="T5" fmla="*/ 56 h 56"/>
              <a:gd name="T6" fmla="*/ 49 w 55"/>
              <a:gd name="T7" fmla="*/ 56 h 56"/>
              <a:gd name="T8" fmla="*/ 55 w 55"/>
              <a:gd name="T9" fmla="*/ 50 h 56"/>
              <a:gd name="T10" fmla="*/ 55 w 55"/>
              <a:gd name="T11" fmla="*/ 2 h 56"/>
              <a:gd name="T12" fmla="*/ 55 w 55"/>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55" h="56">
                <a:moveTo>
                  <a:pt x="55" y="0"/>
                </a:moveTo>
                <a:cubicBezTo>
                  <a:pt x="37" y="19"/>
                  <a:pt x="19" y="37"/>
                  <a:pt x="0" y="56"/>
                </a:cubicBezTo>
                <a:cubicBezTo>
                  <a:pt x="1" y="56"/>
                  <a:pt x="2" y="56"/>
                  <a:pt x="3" y="56"/>
                </a:cubicBezTo>
                <a:lnTo>
                  <a:pt x="49" y="56"/>
                </a:lnTo>
                <a:cubicBezTo>
                  <a:pt x="52" y="56"/>
                  <a:pt x="55" y="51"/>
                  <a:pt x="55" y="50"/>
                </a:cubicBezTo>
                <a:lnTo>
                  <a:pt x="55" y="2"/>
                </a:lnTo>
                <a:lnTo>
                  <a:pt x="55" y="0"/>
                </a:lnTo>
              </a:path>
            </a:pathLst>
          </a:custGeom>
          <a:solidFill>
            <a:schemeClr val="accent2"/>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128572" tIns="64286" rIns="128572" bIns="64286" numCol="1" anchor="t" anchorCtr="0" compatLnSpc="1"/>
          <a:lstStyle/>
          <a:p>
            <a:endParaRPr lang="zh-CN" altLang="en-US"/>
          </a:p>
        </p:txBody>
      </p:sp>
      <p:sp>
        <p:nvSpPr>
          <p:cNvPr id="42" name="燕尾形 41"/>
          <p:cNvSpPr/>
          <p:nvPr/>
        </p:nvSpPr>
        <p:spPr>
          <a:xfrm>
            <a:off x="11342726" y="6179334"/>
            <a:ext cx="202497" cy="202497"/>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TextBox 193"/>
          <p:cNvSpPr txBox="1"/>
          <p:nvPr/>
        </p:nvSpPr>
        <p:spPr>
          <a:xfrm>
            <a:off x="4959305" y="5653761"/>
            <a:ext cx="497862" cy="349250"/>
          </a:xfrm>
          <a:prstGeom prst="rect">
            <a:avLst/>
          </a:prstGeom>
          <a:noFill/>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a:t>
            </a:r>
            <a:endPar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down)">
                                      <p:cBhvr>
                                        <p:cTn id="13" dur="500"/>
                                        <p:tgtEl>
                                          <p:spTgt spid="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P spid="39" grpId="0" bldLvl="0" animBg="1"/>
      <p:bldP spid="40" grpId="0" bldLvl="0" animBg="1"/>
      <p:bldP spid="42"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8"/>
          <p:cNvSpPr/>
          <p:nvPr/>
        </p:nvSpPr>
        <p:spPr bwMode="auto">
          <a:xfrm>
            <a:off x="1569436" y="1085107"/>
            <a:ext cx="3434692" cy="283735"/>
          </a:xfrm>
          <a:custGeom>
            <a:avLst/>
            <a:gdLst>
              <a:gd name="T0" fmla="*/ 0 w 230"/>
              <a:gd name="T1" fmla="*/ 0 h 17"/>
              <a:gd name="T2" fmla="*/ 211 w 230"/>
              <a:gd name="T3" fmla="*/ 0 h 17"/>
              <a:gd name="T4" fmla="*/ 230 w 230"/>
              <a:gd name="T5" fmla="*/ 17 h 17"/>
              <a:gd name="T6" fmla="*/ 0 w 230"/>
              <a:gd name="T7" fmla="*/ 17 h 17"/>
              <a:gd name="T8" fmla="*/ 0 w 230"/>
              <a:gd name="T9" fmla="*/ 0 h 17"/>
            </a:gdLst>
            <a:ahLst/>
            <a:cxnLst>
              <a:cxn ang="0">
                <a:pos x="T0" y="T1"/>
              </a:cxn>
              <a:cxn ang="0">
                <a:pos x="T2" y="T3"/>
              </a:cxn>
              <a:cxn ang="0">
                <a:pos x="T4" y="T5"/>
              </a:cxn>
              <a:cxn ang="0">
                <a:pos x="T6" y="T7"/>
              </a:cxn>
              <a:cxn ang="0">
                <a:pos x="T8" y="T9"/>
              </a:cxn>
            </a:cxnLst>
            <a:rect l="0" t="0" r="r" b="b"/>
            <a:pathLst>
              <a:path w="230" h="17">
                <a:moveTo>
                  <a:pt x="0" y="0"/>
                </a:moveTo>
                <a:lnTo>
                  <a:pt x="211" y="0"/>
                </a:lnTo>
                <a:lnTo>
                  <a:pt x="230" y="17"/>
                </a:lnTo>
                <a:lnTo>
                  <a:pt x="0" y="17"/>
                </a:lnTo>
                <a:lnTo>
                  <a:pt x="0" y="0"/>
                </a:lnTo>
              </a:path>
            </a:pathLst>
          </a:custGeom>
          <a:solidFill>
            <a:schemeClr val="tx1">
              <a:lumMod val="50000"/>
              <a:lumOff val="50000"/>
            </a:schemeClr>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128572" tIns="64286" rIns="128572" bIns="64286" numCol="1" anchor="t" anchorCtr="0" compatLnSpc="1"/>
          <a:lstStyle/>
          <a:p>
            <a:endParaRPr lang="zh-CN" altLang="en-US"/>
          </a:p>
        </p:txBody>
      </p:sp>
      <p:sp>
        <p:nvSpPr>
          <p:cNvPr id="39" name="Freeform 10"/>
          <p:cNvSpPr/>
          <p:nvPr/>
        </p:nvSpPr>
        <p:spPr bwMode="auto">
          <a:xfrm>
            <a:off x="1569957" y="1441604"/>
            <a:ext cx="9975541" cy="4940481"/>
          </a:xfrm>
          <a:custGeom>
            <a:avLst/>
            <a:gdLst>
              <a:gd name="T0" fmla="*/ 660 w 668"/>
              <a:gd name="T1" fmla="*/ 0 h 331"/>
              <a:gd name="T2" fmla="*/ 8 w 668"/>
              <a:gd name="T3" fmla="*/ 0 h 331"/>
              <a:gd name="T4" fmla="*/ 0 w 668"/>
              <a:gd name="T5" fmla="*/ 9 h 331"/>
              <a:gd name="T6" fmla="*/ 0 w 668"/>
              <a:gd name="T7" fmla="*/ 323 h 331"/>
              <a:gd name="T8" fmla="*/ 8 w 668"/>
              <a:gd name="T9" fmla="*/ 331 h 331"/>
              <a:gd name="T10" fmla="*/ 660 w 668"/>
              <a:gd name="T11" fmla="*/ 331 h 331"/>
              <a:gd name="T12" fmla="*/ 668 w 668"/>
              <a:gd name="T13" fmla="*/ 323 h 331"/>
              <a:gd name="T14" fmla="*/ 668 w 668"/>
              <a:gd name="T15" fmla="*/ 9 h 331"/>
              <a:gd name="T16" fmla="*/ 660 w 668"/>
              <a:gd name="T17"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 h="331">
                <a:moveTo>
                  <a:pt x="660" y="0"/>
                </a:moveTo>
                <a:lnTo>
                  <a:pt x="8" y="0"/>
                </a:lnTo>
                <a:cubicBezTo>
                  <a:pt x="4" y="0"/>
                  <a:pt x="0" y="4"/>
                  <a:pt x="0" y="9"/>
                </a:cubicBezTo>
                <a:lnTo>
                  <a:pt x="0" y="323"/>
                </a:lnTo>
                <a:cubicBezTo>
                  <a:pt x="0" y="327"/>
                  <a:pt x="4" y="331"/>
                  <a:pt x="8" y="331"/>
                </a:cubicBezTo>
                <a:lnTo>
                  <a:pt x="660" y="331"/>
                </a:lnTo>
                <a:cubicBezTo>
                  <a:pt x="665" y="331"/>
                  <a:pt x="668" y="327"/>
                  <a:pt x="668" y="323"/>
                </a:cubicBezTo>
                <a:lnTo>
                  <a:pt x="668" y="9"/>
                </a:lnTo>
                <a:cubicBezTo>
                  <a:pt x="668" y="4"/>
                  <a:pt x="665" y="0"/>
                  <a:pt x="660" y="0"/>
                </a:cubicBezTo>
              </a:path>
            </a:pathLst>
          </a:custGeom>
          <a:solidFill>
            <a:srgbClr val="FFFFFF">
              <a:alpha val="85098"/>
            </a:srgbClr>
          </a:solidFill>
          <a:ln w="12700">
            <a:solidFill>
              <a:schemeClr val="accent2"/>
            </a:solidFill>
            <a:prstDash val="solid"/>
            <a:round/>
          </a:ln>
          <a:effectLst>
            <a:outerShdw blurRad="190500" dist="228600" dir="2700000" algn="ctr">
              <a:srgbClr val="000000">
                <a:alpha val="30000"/>
              </a:srgbClr>
            </a:outerShdw>
          </a:effectLst>
        </p:spPr>
        <p:txBody>
          <a:bodyPr vert="horz" wrap="square" lIns="128572" tIns="64286" rIns="128572" bIns="64286" numCol="1" anchor="t" anchorCtr="0" compatLnSpc="1"/>
          <a:lstStyle/>
          <a:p>
            <a:endParaRPr lang="zh-CN" altLang="en-US" sz="2400" b="1"/>
          </a:p>
          <a:p>
            <a:r>
              <a:rPr lang="en-US" altLang="zh-CN" sz="2400" b="1"/>
              <a:t>4.</a:t>
            </a:r>
            <a:r>
              <a:rPr lang="zh-CN" altLang="en-US" sz="2400" b="1"/>
              <a:t>基础教育突出强调了学生的全面发展</a:t>
            </a:r>
            <a:endParaRPr lang="zh-CN" altLang="en-US" sz="2400" b="1"/>
          </a:p>
          <a:p>
            <a:pPr indent="457200" eaLnBrk="1" latinLnBrk="0" hangingPunct="1">
              <a:extLst>
                <a:ext uri="{35155182-B16C-46BC-9424-99874614C6A1}">
                  <wpsdc:indentchars xmlns:wpsdc="http://www.wps.cn/officeDocument/2017/drawingmlCustomData" val="200" checksum="59296752"/>
                </a:ext>
              </a:extLst>
            </a:pPr>
            <a:endParaRPr lang="zh-CN" altLang="en-US"/>
          </a:p>
          <a:p>
            <a:pPr indent="457200" eaLnBrk="1" latinLnBrk="0" hangingPunct="1">
              <a:extLst>
                <a:ext uri="{35155182-B16C-46BC-9424-99874614C6A1}">
                  <wpsdc:indentchars xmlns:wpsdc="http://www.wps.cn/officeDocument/2017/drawingmlCustomData" val="200" checksum="59296752"/>
                </a:ext>
              </a:extLst>
            </a:pPr>
            <a:r>
              <a:rPr lang="zh-CN" altLang="en-US" b="1"/>
              <a:t>新中国成立以来</a:t>
            </a:r>
            <a:r>
              <a:rPr lang="zh-CN" altLang="en-US"/>
              <a:t>，党和国家、政府和社会重视青少年儿童的德育、智育、体育、美育、劳动教育全面发展。</a:t>
            </a:r>
            <a:endParaRPr lang="zh-CN" altLang="en-US"/>
          </a:p>
          <a:p>
            <a:pPr indent="457200" eaLnBrk="1" latinLnBrk="0" hangingPunct="1">
              <a:extLst>
                <a:ext uri="{35155182-B16C-46BC-9424-99874614C6A1}">
                  <wpsdc:indentchars xmlns:wpsdc="http://www.wps.cn/officeDocument/2017/drawingmlCustomData" val="200" checksum="59296752"/>
                </a:ext>
              </a:extLst>
            </a:pPr>
            <a:r>
              <a:rPr lang="zh-CN" altLang="en-US"/>
              <a:t>进入</a:t>
            </a:r>
            <a:r>
              <a:rPr lang="zh-CN" altLang="en-US" b="1"/>
              <a:t>改革开放时期</a:t>
            </a:r>
            <a:r>
              <a:rPr lang="zh-CN" altLang="en-US"/>
              <a:t>，更是提出了素质教育的要求。</a:t>
            </a:r>
            <a:endParaRPr lang="zh-CN" altLang="en-US"/>
          </a:p>
          <a:p>
            <a:pPr indent="457200" eaLnBrk="1" latinLnBrk="0" hangingPunct="1">
              <a:extLst>
                <a:ext uri="{35155182-B16C-46BC-9424-99874614C6A1}">
                  <wpsdc:indentchars xmlns:wpsdc="http://www.wps.cn/officeDocument/2017/drawingmlCustomData" val="200" checksum="59296752"/>
                </a:ext>
              </a:extLst>
            </a:pPr>
            <a:r>
              <a:rPr lang="zh-CN" altLang="en-US"/>
              <a:t>为了推进素质教育，促进学生全面成长，教育部单独或会同有关部门先后出台了一系列重要文件，并召开了多个全国性会议推进落实。</a:t>
            </a:r>
            <a:endParaRPr lang="zh-CN" altLang="en-US"/>
          </a:p>
          <a:p>
            <a:pPr indent="457200" eaLnBrk="1" latinLnBrk="0" hangingPunct="1">
              <a:extLst>
                <a:ext uri="{35155182-B16C-46BC-9424-99874614C6A1}">
                  <wpsdc:indentchars xmlns:wpsdc="http://www.wps.cn/officeDocument/2017/drawingmlCustomData" val="200" checksum="59296752"/>
                </a:ext>
              </a:extLst>
            </a:pPr>
            <a:endParaRPr lang="zh-CN" altLang="en-US"/>
          </a:p>
          <a:p>
            <a:pPr indent="457200" eaLnBrk="1" latinLnBrk="0" hangingPunct="1">
              <a:extLst>
                <a:ext uri="{35155182-B16C-46BC-9424-99874614C6A1}">
                  <wpsdc:indentchars xmlns:wpsdc="http://www.wps.cn/officeDocument/2017/drawingmlCustomData" val="200" checksum="59296752"/>
                </a:ext>
              </a:extLst>
            </a:pPr>
            <a:r>
              <a:rPr lang="zh-CN" altLang="en-US"/>
              <a:t>按照素质教育的要求，基础教育管理体制改革和教育教学、教材课程改革、招生考试改革持续推进，各种校内外学习实践活动和体育艺术活动广泛开展，有效促进了受教育者德智体美的全面发展，长期存在的基础教育学生负担压力过大、应试教育愈演愈烈的倾向得到了价值扭转和逐步缓解。素质教育的理念和实践成果丰硕，深入人心，写入法律，成为了改革开放以来最有成效的基础教育理论和实践方法。</a:t>
            </a:r>
            <a:endParaRPr lang="zh-CN" altLang="en-US"/>
          </a:p>
        </p:txBody>
      </p:sp>
      <p:sp>
        <p:nvSpPr>
          <p:cNvPr id="40" name="Freeform 11"/>
          <p:cNvSpPr/>
          <p:nvPr/>
        </p:nvSpPr>
        <p:spPr bwMode="auto">
          <a:xfrm>
            <a:off x="10872970" y="5473050"/>
            <a:ext cx="821340" cy="836272"/>
          </a:xfrm>
          <a:custGeom>
            <a:avLst/>
            <a:gdLst>
              <a:gd name="T0" fmla="*/ 55 w 55"/>
              <a:gd name="T1" fmla="*/ 0 h 56"/>
              <a:gd name="T2" fmla="*/ 0 w 55"/>
              <a:gd name="T3" fmla="*/ 56 h 56"/>
              <a:gd name="T4" fmla="*/ 3 w 55"/>
              <a:gd name="T5" fmla="*/ 56 h 56"/>
              <a:gd name="T6" fmla="*/ 49 w 55"/>
              <a:gd name="T7" fmla="*/ 56 h 56"/>
              <a:gd name="T8" fmla="*/ 55 w 55"/>
              <a:gd name="T9" fmla="*/ 50 h 56"/>
              <a:gd name="T10" fmla="*/ 55 w 55"/>
              <a:gd name="T11" fmla="*/ 2 h 56"/>
              <a:gd name="T12" fmla="*/ 55 w 55"/>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55" h="56">
                <a:moveTo>
                  <a:pt x="55" y="0"/>
                </a:moveTo>
                <a:cubicBezTo>
                  <a:pt x="37" y="19"/>
                  <a:pt x="19" y="37"/>
                  <a:pt x="0" y="56"/>
                </a:cubicBezTo>
                <a:cubicBezTo>
                  <a:pt x="1" y="56"/>
                  <a:pt x="2" y="56"/>
                  <a:pt x="3" y="56"/>
                </a:cubicBezTo>
                <a:lnTo>
                  <a:pt x="49" y="56"/>
                </a:lnTo>
                <a:cubicBezTo>
                  <a:pt x="52" y="56"/>
                  <a:pt x="55" y="51"/>
                  <a:pt x="55" y="50"/>
                </a:cubicBezTo>
                <a:lnTo>
                  <a:pt x="55" y="2"/>
                </a:lnTo>
                <a:lnTo>
                  <a:pt x="55" y="0"/>
                </a:lnTo>
              </a:path>
            </a:pathLst>
          </a:custGeom>
          <a:solidFill>
            <a:schemeClr val="accent2"/>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128572" tIns="64286" rIns="128572" bIns="64286" numCol="1" anchor="t" anchorCtr="0" compatLnSpc="1"/>
          <a:lstStyle/>
          <a:p>
            <a:endParaRPr lang="zh-CN" altLang="en-US"/>
          </a:p>
        </p:txBody>
      </p:sp>
      <p:sp>
        <p:nvSpPr>
          <p:cNvPr id="42" name="燕尾形 41"/>
          <p:cNvSpPr/>
          <p:nvPr/>
        </p:nvSpPr>
        <p:spPr>
          <a:xfrm>
            <a:off x="11364316" y="6003439"/>
            <a:ext cx="202497" cy="202497"/>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TextBox 193"/>
          <p:cNvSpPr txBox="1"/>
          <p:nvPr/>
        </p:nvSpPr>
        <p:spPr>
          <a:xfrm>
            <a:off x="4959305" y="5653761"/>
            <a:ext cx="497862" cy="349250"/>
          </a:xfrm>
          <a:prstGeom prst="rect">
            <a:avLst/>
          </a:prstGeom>
          <a:noFill/>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a:t>
            </a:r>
            <a:endPar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down)">
                                      <p:cBhvr>
                                        <p:cTn id="13" dur="500"/>
                                        <p:tgtEl>
                                          <p:spTgt spid="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P spid="39" grpId="0" bldLvl="0" animBg="1"/>
      <p:bldP spid="40" grpId="0" bldLvl="0" animBg="1"/>
      <p:bldP spid="42"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8"/>
          <p:cNvSpPr/>
          <p:nvPr/>
        </p:nvSpPr>
        <p:spPr bwMode="auto">
          <a:xfrm>
            <a:off x="1569436" y="1085107"/>
            <a:ext cx="3434692" cy="283735"/>
          </a:xfrm>
          <a:custGeom>
            <a:avLst/>
            <a:gdLst>
              <a:gd name="T0" fmla="*/ 0 w 230"/>
              <a:gd name="T1" fmla="*/ 0 h 17"/>
              <a:gd name="T2" fmla="*/ 211 w 230"/>
              <a:gd name="T3" fmla="*/ 0 h 17"/>
              <a:gd name="T4" fmla="*/ 230 w 230"/>
              <a:gd name="T5" fmla="*/ 17 h 17"/>
              <a:gd name="T6" fmla="*/ 0 w 230"/>
              <a:gd name="T7" fmla="*/ 17 h 17"/>
              <a:gd name="T8" fmla="*/ 0 w 230"/>
              <a:gd name="T9" fmla="*/ 0 h 17"/>
            </a:gdLst>
            <a:ahLst/>
            <a:cxnLst>
              <a:cxn ang="0">
                <a:pos x="T0" y="T1"/>
              </a:cxn>
              <a:cxn ang="0">
                <a:pos x="T2" y="T3"/>
              </a:cxn>
              <a:cxn ang="0">
                <a:pos x="T4" y="T5"/>
              </a:cxn>
              <a:cxn ang="0">
                <a:pos x="T6" y="T7"/>
              </a:cxn>
              <a:cxn ang="0">
                <a:pos x="T8" y="T9"/>
              </a:cxn>
            </a:cxnLst>
            <a:rect l="0" t="0" r="r" b="b"/>
            <a:pathLst>
              <a:path w="230" h="17">
                <a:moveTo>
                  <a:pt x="0" y="0"/>
                </a:moveTo>
                <a:lnTo>
                  <a:pt x="211" y="0"/>
                </a:lnTo>
                <a:lnTo>
                  <a:pt x="230" y="17"/>
                </a:lnTo>
                <a:lnTo>
                  <a:pt x="0" y="17"/>
                </a:lnTo>
                <a:lnTo>
                  <a:pt x="0" y="0"/>
                </a:lnTo>
              </a:path>
            </a:pathLst>
          </a:custGeom>
          <a:solidFill>
            <a:schemeClr val="tx1">
              <a:lumMod val="50000"/>
              <a:lumOff val="50000"/>
            </a:schemeClr>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128572" tIns="64286" rIns="128572" bIns="64286" numCol="1" anchor="t" anchorCtr="0" compatLnSpc="1"/>
          <a:lstStyle/>
          <a:p>
            <a:endParaRPr lang="zh-CN" altLang="en-US"/>
          </a:p>
        </p:txBody>
      </p:sp>
      <p:sp>
        <p:nvSpPr>
          <p:cNvPr id="39" name="Freeform 10"/>
          <p:cNvSpPr/>
          <p:nvPr/>
        </p:nvSpPr>
        <p:spPr bwMode="auto">
          <a:xfrm>
            <a:off x="1569957" y="1441604"/>
            <a:ext cx="9975541" cy="4940481"/>
          </a:xfrm>
          <a:custGeom>
            <a:avLst/>
            <a:gdLst>
              <a:gd name="T0" fmla="*/ 660 w 668"/>
              <a:gd name="T1" fmla="*/ 0 h 331"/>
              <a:gd name="T2" fmla="*/ 8 w 668"/>
              <a:gd name="T3" fmla="*/ 0 h 331"/>
              <a:gd name="T4" fmla="*/ 0 w 668"/>
              <a:gd name="T5" fmla="*/ 9 h 331"/>
              <a:gd name="T6" fmla="*/ 0 w 668"/>
              <a:gd name="T7" fmla="*/ 323 h 331"/>
              <a:gd name="T8" fmla="*/ 8 w 668"/>
              <a:gd name="T9" fmla="*/ 331 h 331"/>
              <a:gd name="T10" fmla="*/ 660 w 668"/>
              <a:gd name="T11" fmla="*/ 331 h 331"/>
              <a:gd name="T12" fmla="*/ 668 w 668"/>
              <a:gd name="T13" fmla="*/ 323 h 331"/>
              <a:gd name="T14" fmla="*/ 668 w 668"/>
              <a:gd name="T15" fmla="*/ 9 h 331"/>
              <a:gd name="T16" fmla="*/ 660 w 668"/>
              <a:gd name="T17"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 h="331">
                <a:moveTo>
                  <a:pt x="660" y="0"/>
                </a:moveTo>
                <a:lnTo>
                  <a:pt x="8" y="0"/>
                </a:lnTo>
                <a:cubicBezTo>
                  <a:pt x="4" y="0"/>
                  <a:pt x="0" y="4"/>
                  <a:pt x="0" y="9"/>
                </a:cubicBezTo>
                <a:lnTo>
                  <a:pt x="0" y="323"/>
                </a:lnTo>
                <a:cubicBezTo>
                  <a:pt x="0" y="327"/>
                  <a:pt x="4" y="331"/>
                  <a:pt x="8" y="331"/>
                </a:cubicBezTo>
                <a:lnTo>
                  <a:pt x="660" y="331"/>
                </a:lnTo>
                <a:cubicBezTo>
                  <a:pt x="665" y="331"/>
                  <a:pt x="668" y="327"/>
                  <a:pt x="668" y="323"/>
                </a:cubicBezTo>
                <a:lnTo>
                  <a:pt x="668" y="9"/>
                </a:lnTo>
                <a:cubicBezTo>
                  <a:pt x="668" y="4"/>
                  <a:pt x="665" y="0"/>
                  <a:pt x="660" y="0"/>
                </a:cubicBezTo>
              </a:path>
            </a:pathLst>
          </a:custGeom>
          <a:solidFill>
            <a:srgbClr val="FFFFFF">
              <a:alpha val="85098"/>
            </a:srgbClr>
          </a:solidFill>
          <a:ln w="12700">
            <a:solidFill>
              <a:schemeClr val="accent2"/>
            </a:solidFill>
            <a:prstDash val="solid"/>
            <a:round/>
          </a:ln>
          <a:effectLst>
            <a:outerShdw blurRad="190500" dist="228600" dir="2700000" algn="ctr">
              <a:srgbClr val="000000">
                <a:alpha val="30000"/>
              </a:srgbClr>
            </a:outerShdw>
          </a:effectLst>
        </p:spPr>
        <p:txBody>
          <a:bodyPr vert="horz" wrap="square" lIns="128572" tIns="64286" rIns="128572" bIns="64286" numCol="1" anchor="t" anchorCtr="0" compatLnSpc="1"/>
          <a:lstStyle/>
          <a:p>
            <a:endParaRPr lang="zh-CN" altLang="en-US" sz="2400" b="1"/>
          </a:p>
          <a:p>
            <a:r>
              <a:rPr lang="en-US" altLang="zh-CN" sz="2400" b="1"/>
              <a:t>5.</a:t>
            </a:r>
            <a:r>
              <a:rPr lang="zh-CN" altLang="en-US" sz="2400" b="1"/>
              <a:t>基础教育法治保障日益增强</a:t>
            </a:r>
            <a:endParaRPr lang="zh-CN" altLang="en-US" sz="2400" b="1"/>
          </a:p>
          <a:p>
            <a:pPr indent="457200" eaLnBrk="1" latinLnBrk="0" hangingPunct="1">
              <a:extLst>
                <a:ext uri="{35155182-B16C-46BC-9424-99874614C6A1}">
                  <wpsdc:indentchars xmlns:wpsdc="http://www.wps.cn/officeDocument/2017/drawingmlCustomData" val="200" checksum="59296752"/>
                </a:ext>
              </a:extLst>
            </a:pPr>
            <a:endParaRPr lang="zh-CN" altLang="en-US"/>
          </a:p>
          <a:p>
            <a:pPr indent="457200" eaLnBrk="1" latinLnBrk="0" hangingPunct="1">
              <a:extLst>
                <a:ext uri="{35155182-B16C-46BC-9424-99874614C6A1}">
                  <wpsdc:indentchars xmlns:wpsdc="http://www.wps.cn/officeDocument/2017/drawingmlCustomData" val="200" checksum="59296752"/>
                </a:ext>
              </a:extLst>
            </a:pPr>
            <a:r>
              <a:rPr lang="zh-CN" altLang="en-US"/>
              <a:t>七十年来特别是改革开放四十年来，基础教育立法执法普法力度不断增大，基础教育体制制度不断完善。</a:t>
            </a:r>
            <a:endParaRPr lang="zh-CN" altLang="en-US"/>
          </a:p>
          <a:p>
            <a:pPr indent="457200" eaLnBrk="1" latinLnBrk="0" hangingPunct="1">
              <a:extLst>
                <a:ext uri="{35155182-B16C-46BC-9424-99874614C6A1}">
                  <wpsdc:indentchars xmlns:wpsdc="http://www.wps.cn/officeDocument/2017/drawingmlCustomData" val="200" checksum="59296752"/>
                </a:ext>
              </a:extLst>
            </a:pPr>
            <a:r>
              <a:rPr lang="zh-CN" altLang="en-US" b="1"/>
              <a:t>1954年</a:t>
            </a:r>
            <a:r>
              <a:rPr lang="zh-CN" altLang="en-US"/>
              <a:t>《中华人民共和国宪法》规定：“中华人民共和国公民有受教育的权利和义务。</a:t>
            </a:r>
            <a:endParaRPr lang="zh-CN" altLang="en-US"/>
          </a:p>
          <a:p>
            <a:pPr indent="457200" eaLnBrk="1" latinLnBrk="0" hangingPunct="1">
              <a:extLst>
                <a:ext uri="{35155182-B16C-46BC-9424-99874614C6A1}">
                  <wpsdc:indentchars xmlns:wpsdc="http://www.wps.cn/officeDocument/2017/drawingmlCustomData" val="200" checksum="59296752"/>
                </a:ext>
              </a:extLst>
            </a:pPr>
            <a:r>
              <a:rPr lang="zh-CN" altLang="en-US" b="1"/>
              <a:t>1961年</a:t>
            </a:r>
            <a:r>
              <a:rPr lang="zh-CN" altLang="en-US"/>
              <a:t>，教育部开始先后颁布了《全日制中学暂行工作条例（草案）》《全日制小学暂行工作条例（草案）》</a:t>
            </a:r>
            <a:endParaRPr lang="zh-CN" altLang="en-US"/>
          </a:p>
          <a:p>
            <a:pPr indent="457200" eaLnBrk="1" latinLnBrk="0" hangingPunct="1">
              <a:extLst>
                <a:ext uri="{35155182-B16C-46BC-9424-99874614C6A1}">
                  <wpsdc:indentchars xmlns:wpsdc="http://www.wps.cn/officeDocument/2017/drawingmlCustomData" val="200" checksum="59296752"/>
                </a:ext>
              </a:extLst>
            </a:pPr>
            <a:r>
              <a:rPr lang="zh-CN" altLang="en-US" b="1"/>
              <a:t>1986年</a:t>
            </a:r>
            <a:r>
              <a:rPr lang="zh-CN" altLang="en-US"/>
              <a:t>制定、</a:t>
            </a:r>
            <a:r>
              <a:rPr lang="zh-CN" altLang="en-US" b="1"/>
              <a:t>2006年</a:t>
            </a:r>
            <a:r>
              <a:rPr lang="zh-CN" altLang="en-US"/>
              <a:t>修订的《义务教育法》的成功实施得到了全社会的公认，一代代青少年儿童受益终身，成为所有教育和社会立法中最为成功的项目。</a:t>
            </a:r>
            <a:endParaRPr lang="zh-CN" altLang="en-US"/>
          </a:p>
          <a:p>
            <a:pPr indent="457200" eaLnBrk="1" latinLnBrk="0" hangingPunct="1">
              <a:extLst>
                <a:ext uri="{35155182-B16C-46BC-9424-99874614C6A1}">
                  <wpsdc:indentchars xmlns:wpsdc="http://www.wps.cn/officeDocument/2017/drawingmlCustomData" val="200" checksum="59296752"/>
                </a:ext>
              </a:extLst>
            </a:pPr>
            <a:r>
              <a:rPr lang="zh-CN" altLang="en-US"/>
              <a:t>近年来，国务院《教育督导条例》（2012）、《校车安全管理条例》（2012）《关于加强中小学幼儿园安全风险防控体系建设的意见》（2017）密集出台，社会联动体系机制、中小学制度规范不断完善，学校、学生、教师的维权力度不断加大。</a:t>
            </a:r>
            <a:endParaRPr lang="zh-CN" altLang="en-US"/>
          </a:p>
          <a:p>
            <a:pPr indent="457200" eaLnBrk="1" latinLnBrk="0" hangingPunct="1">
              <a:extLst>
                <a:ext uri="{35155182-B16C-46BC-9424-99874614C6A1}">
                  <wpsdc:indentchars xmlns:wpsdc="http://www.wps.cn/officeDocument/2017/drawingmlCustomData" val="200" checksum="59296752"/>
                </a:ext>
              </a:extLst>
            </a:pPr>
            <a:r>
              <a:rPr lang="zh-CN" altLang="en-US"/>
              <a:t>教育部在</a:t>
            </a:r>
            <a:r>
              <a:rPr lang="zh-CN" altLang="en-US" b="1"/>
              <a:t>20世纪80年代</a:t>
            </a:r>
            <a:r>
              <a:rPr lang="zh-CN" altLang="en-US"/>
              <a:t>提出了依法治校、依法治教的要求，推进法治教育，严肃校规校纪，规范学生行为，学生安全保护、防止欺凌力度日益增强，平安校园、和谐校园推广普及。《学校安全条例》立法已经提上了日程。</a:t>
            </a:r>
            <a:endParaRPr lang="zh-CN" altLang="en-US"/>
          </a:p>
        </p:txBody>
      </p:sp>
      <p:sp>
        <p:nvSpPr>
          <p:cNvPr id="40" name="Freeform 11"/>
          <p:cNvSpPr/>
          <p:nvPr/>
        </p:nvSpPr>
        <p:spPr bwMode="auto">
          <a:xfrm>
            <a:off x="10872970" y="5473050"/>
            <a:ext cx="821340" cy="836272"/>
          </a:xfrm>
          <a:custGeom>
            <a:avLst/>
            <a:gdLst>
              <a:gd name="T0" fmla="*/ 55 w 55"/>
              <a:gd name="T1" fmla="*/ 0 h 56"/>
              <a:gd name="T2" fmla="*/ 0 w 55"/>
              <a:gd name="T3" fmla="*/ 56 h 56"/>
              <a:gd name="T4" fmla="*/ 3 w 55"/>
              <a:gd name="T5" fmla="*/ 56 h 56"/>
              <a:gd name="T6" fmla="*/ 49 w 55"/>
              <a:gd name="T7" fmla="*/ 56 h 56"/>
              <a:gd name="T8" fmla="*/ 55 w 55"/>
              <a:gd name="T9" fmla="*/ 50 h 56"/>
              <a:gd name="T10" fmla="*/ 55 w 55"/>
              <a:gd name="T11" fmla="*/ 2 h 56"/>
              <a:gd name="T12" fmla="*/ 55 w 55"/>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55" h="56">
                <a:moveTo>
                  <a:pt x="55" y="0"/>
                </a:moveTo>
                <a:cubicBezTo>
                  <a:pt x="37" y="19"/>
                  <a:pt x="19" y="37"/>
                  <a:pt x="0" y="56"/>
                </a:cubicBezTo>
                <a:cubicBezTo>
                  <a:pt x="1" y="56"/>
                  <a:pt x="2" y="56"/>
                  <a:pt x="3" y="56"/>
                </a:cubicBezTo>
                <a:lnTo>
                  <a:pt x="49" y="56"/>
                </a:lnTo>
                <a:cubicBezTo>
                  <a:pt x="52" y="56"/>
                  <a:pt x="55" y="51"/>
                  <a:pt x="55" y="50"/>
                </a:cubicBezTo>
                <a:lnTo>
                  <a:pt x="55" y="2"/>
                </a:lnTo>
                <a:lnTo>
                  <a:pt x="55" y="0"/>
                </a:lnTo>
              </a:path>
            </a:pathLst>
          </a:custGeom>
          <a:solidFill>
            <a:schemeClr val="accent2"/>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128572" tIns="64286" rIns="128572" bIns="64286" numCol="1" anchor="t" anchorCtr="0" compatLnSpc="1"/>
          <a:lstStyle/>
          <a:p>
            <a:endParaRPr lang="zh-CN" altLang="en-US"/>
          </a:p>
        </p:txBody>
      </p:sp>
      <p:sp>
        <p:nvSpPr>
          <p:cNvPr id="42" name="燕尾形 41"/>
          <p:cNvSpPr/>
          <p:nvPr/>
        </p:nvSpPr>
        <p:spPr>
          <a:xfrm>
            <a:off x="11364316" y="6003439"/>
            <a:ext cx="202497" cy="202497"/>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TextBox 193"/>
          <p:cNvSpPr txBox="1"/>
          <p:nvPr/>
        </p:nvSpPr>
        <p:spPr>
          <a:xfrm>
            <a:off x="4959305" y="5653761"/>
            <a:ext cx="497862" cy="349250"/>
          </a:xfrm>
          <a:prstGeom prst="rect">
            <a:avLst/>
          </a:prstGeom>
          <a:noFill/>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a:t>
            </a:r>
            <a:endPar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down)">
                                      <p:cBhvr>
                                        <p:cTn id="13" dur="500"/>
                                        <p:tgtEl>
                                          <p:spTgt spid="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P spid="39" grpId="0" bldLvl="0" animBg="1"/>
      <p:bldP spid="40" grpId="0" bldLvl="0" animBg="1"/>
      <p:bldP spid="42"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8"/>
          <p:cNvSpPr/>
          <p:nvPr/>
        </p:nvSpPr>
        <p:spPr bwMode="auto">
          <a:xfrm>
            <a:off x="1569436" y="1085107"/>
            <a:ext cx="3434692" cy="283735"/>
          </a:xfrm>
          <a:custGeom>
            <a:avLst/>
            <a:gdLst>
              <a:gd name="T0" fmla="*/ 0 w 230"/>
              <a:gd name="T1" fmla="*/ 0 h 17"/>
              <a:gd name="T2" fmla="*/ 211 w 230"/>
              <a:gd name="T3" fmla="*/ 0 h 17"/>
              <a:gd name="T4" fmla="*/ 230 w 230"/>
              <a:gd name="T5" fmla="*/ 17 h 17"/>
              <a:gd name="T6" fmla="*/ 0 w 230"/>
              <a:gd name="T7" fmla="*/ 17 h 17"/>
              <a:gd name="T8" fmla="*/ 0 w 230"/>
              <a:gd name="T9" fmla="*/ 0 h 17"/>
            </a:gdLst>
            <a:ahLst/>
            <a:cxnLst>
              <a:cxn ang="0">
                <a:pos x="T0" y="T1"/>
              </a:cxn>
              <a:cxn ang="0">
                <a:pos x="T2" y="T3"/>
              </a:cxn>
              <a:cxn ang="0">
                <a:pos x="T4" y="T5"/>
              </a:cxn>
              <a:cxn ang="0">
                <a:pos x="T6" y="T7"/>
              </a:cxn>
              <a:cxn ang="0">
                <a:pos x="T8" y="T9"/>
              </a:cxn>
            </a:cxnLst>
            <a:rect l="0" t="0" r="r" b="b"/>
            <a:pathLst>
              <a:path w="230" h="17">
                <a:moveTo>
                  <a:pt x="0" y="0"/>
                </a:moveTo>
                <a:lnTo>
                  <a:pt x="211" y="0"/>
                </a:lnTo>
                <a:lnTo>
                  <a:pt x="230" y="17"/>
                </a:lnTo>
                <a:lnTo>
                  <a:pt x="0" y="17"/>
                </a:lnTo>
                <a:lnTo>
                  <a:pt x="0" y="0"/>
                </a:lnTo>
              </a:path>
            </a:pathLst>
          </a:custGeom>
          <a:solidFill>
            <a:schemeClr val="tx1">
              <a:lumMod val="50000"/>
              <a:lumOff val="50000"/>
            </a:schemeClr>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128572" tIns="64286" rIns="128572" bIns="64286" numCol="1" anchor="t" anchorCtr="0" compatLnSpc="1"/>
          <a:lstStyle/>
          <a:p>
            <a:endParaRPr lang="zh-CN" altLang="en-US"/>
          </a:p>
        </p:txBody>
      </p:sp>
      <p:sp>
        <p:nvSpPr>
          <p:cNvPr id="39" name="Freeform 10"/>
          <p:cNvSpPr/>
          <p:nvPr/>
        </p:nvSpPr>
        <p:spPr bwMode="auto">
          <a:xfrm>
            <a:off x="1569957" y="1441604"/>
            <a:ext cx="9975541" cy="4940481"/>
          </a:xfrm>
          <a:custGeom>
            <a:avLst/>
            <a:gdLst>
              <a:gd name="T0" fmla="*/ 660 w 668"/>
              <a:gd name="T1" fmla="*/ 0 h 331"/>
              <a:gd name="T2" fmla="*/ 8 w 668"/>
              <a:gd name="T3" fmla="*/ 0 h 331"/>
              <a:gd name="T4" fmla="*/ 0 w 668"/>
              <a:gd name="T5" fmla="*/ 9 h 331"/>
              <a:gd name="T6" fmla="*/ 0 w 668"/>
              <a:gd name="T7" fmla="*/ 323 h 331"/>
              <a:gd name="T8" fmla="*/ 8 w 668"/>
              <a:gd name="T9" fmla="*/ 331 h 331"/>
              <a:gd name="T10" fmla="*/ 660 w 668"/>
              <a:gd name="T11" fmla="*/ 331 h 331"/>
              <a:gd name="T12" fmla="*/ 668 w 668"/>
              <a:gd name="T13" fmla="*/ 323 h 331"/>
              <a:gd name="T14" fmla="*/ 668 w 668"/>
              <a:gd name="T15" fmla="*/ 9 h 331"/>
              <a:gd name="T16" fmla="*/ 660 w 668"/>
              <a:gd name="T17"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 h="331">
                <a:moveTo>
                  <a:pt x="660" y="0"/>
                </a:moveTo>
                <a:lnTo>
                  <a:pt x="8" y="0"/>
                </a:lnTo>
                <a:cubicBezTo>
                  <a:pt x="4" y="0"/>
                  <a:pt x="0" y="4"/>
                  <a:pt x="0" y="9"/>
                </a:cubicBezTo>
                <a:lnTo>
                  <a:pt x="0" y="323"/>
                </a:lnTo>
                <a:cubicBezTo>
                  <a:pt x="0" y="327"/>
                  <a:pt x="4" y="331"/>
                  <a:pt x="8" y="331"/>
                </a:cubicBezTo>
                <a:lnTo>
                  <a:pt x="660" y="331"/>
                </a:lnTo>
                <a:cubicBezTo>
                  <a:pt x="665" y="331"/>
                  <a:pt x="668" y="327"/>
                  <a:pt x="668" y="323"/>
                </a:cubicBezTo>
                <a:lnTo>
                  <a:pt x="668" y="9"/>
                </a:lnTo>
                <a:cubicBezTo>
                  <a:pt x="668" y="4"/>
                  <a:pt x="665" y="0"/>
                  <a:pt x="660" y="0"/>
                </a:cubicBezTo>
              </a:path>
            </a:pathLst>
          </a:custGeom>
          <a:solidFill>
            <a:srgbClr val="FFFFFF">
              <a:alpha val="85098"/>
            </a:srgbClr>
          </a:solidFill>
          <a:ln w="12700">
            <a:solidFill>
              <a:schemeClr val="accent2"/>
            </a:solidFill>
            <a:prstDash val="solid"/>
            <a:round/>
          </a:ln>
          <a:effectLst>
            <a:outerShdw blurRad="190500" dist="228600" dir="2700000" algn="ctr">
              <a:srgbClr val="000000">
                <a:alpha val="30000"/>
              </a:srgbClr>
            </a:outerShdw>
          </a:effectLst>
        </p:spPr>
        <p:txBody>
          <a:bodyPr vert="horz" wrap="square" lIns="128572" tIns="64286" rIns="128572" bIns="64286" numCol="1" anchor="t" anchorCtr="0" compatLnSpc="1"/>
          <a:lstStyle/>
          <a:p>
            <a:endParaRPr lang="zh-CN" altLang="en-US" sz="2400" b="1"/>
          </a:p>
          <a:p>
            <a:r>
              <a:rPr lang="en-US" altLang="zh-CN" sz="2400" b="1"/>
              <a:t>6.</a:t>
            </a:r>
            <a:r>
              <a:rPr lang="zh-CN" altLang="en-US" sz="2400" b="1"/>
              <a:t>基础教育教学改革不断探索创新</a:t>
            </a:r>
            <a:endParaRPr lang="zh-CN" altLang="en-US" sz="2400" b="1"/>
          </a:p>
          <a:p>
            <a:endParaRPr lang="zh-CN" altLang="en-US" sz="2400" b="1"/>
          </a:p>
          <a:p>
            <a:pPr indent="457200" eaLnBrk="1" latinLnBrk="0" hangingPunct="1">
              <a:extLst>
                <a:ext uri="{35155182-B16C-46BC-9424-99874614C6A1}">
                  <wpsdc:indentchars xmlns:wpsdc="http://www.wps.cn/officeDocument/2017/drawingmlCustomData" val="200" checksum="59296752"/>
                </a:ext>
              </a:extLst>
            </a:pPr>
            <a:r>
              <a:rPr lang="zh-CN" altLang="en-US"/>
              <a:t>七十年间，国家重视教育教学理论和实践改革创新，并将之提炼升华。广大中小学教师和教育工作者积极探索改革基础教育教学内容、形式和方法，提出了许多新的教育教学理论和方法，涌现了一大批优秀中小学教育成果，成为基础改革的核心内容。</a:t>
            </a:r>
            <a:endParaRPr lang="zh-CN" altLang="en-US"/>
          </a:p>
          <a:p>
            <a:pPr indent="457200" eaLnBrk="1" latinLnBrk="0" hangingPunct="1">
              <a:extLst>
                <a:ext uri="{35155182-B16C-46BC-9424-99874614C6A1}">
                  <wpsdc:indentchars xmlns:wpsdc="http://www.wps.cn/officeDocument/2017/drawingmlCustomData" val="200" checksum="59296752"/>
                </a:ext>
              </a:extLst>
            </a:pPr>
            <a:r>
              <a:rPr lang="zh-CN" altLang="en-US" b="1"/>
              <a:t>教育教学目标</a:t>
            </a:r>
            <a:r>
              <a:rPr lang="zh-CN" altLang="en-US"/>
              <a:t>从强调凯洛夫的“基本知识、基本技能”的“两基本”向强调“知识与技能”、“过程与方法”“情感、态度、价值观”的“三维目标”转变，再到提倡发展核心素养。</a:t>
            </a:r>
            <a:endParaRPr lang="zh-CN" altLang="en-US"/>
          </a:p>
          <a:p>
            <a:pPr indent="457200" eaLnBrk="1" latinLnBrk="0" hangingPunct="1">
              <a:extLst>
                <a:ext uri="{35155182-B16C-46BC-9424-99874614C6A1}">
                  <wpsdc:indentchars xmlns:wpsdc="http://www.wps.cn/officeDocument/2017/drawingmlCustomData" val="200" checksum="59296752"/>
                </a:ext>
              </a:extLst>
            </a:pPr>
            <a:r>
              <a:rPr lang="zh-CN" altLang="en-US" b="1"/>
              <a:t>课程结构</a:t>
            </a:r>
            <a:r>
              <a:rPr lang="zh-CN" altLang="en-US"/>
              <a:t>日趋合理，选修课、活动课程和综合课程逐步发展。对课程实施的关注逐步增强，关注的层面不断深入。</a:t>
            </a:r>
            <a:endParaRPr lang="zh-CN" altLang="en-US"/>
          </a:p>
          <a:p>
            <a:pPr indent="457200" eaLnBrk="1" latinLnBrk="0" hangingPunct="1">
              <a:extLst>
                <a:ext uri="{35155182-B16C-46BC-9424-99874614C6A1}">
                  <wpsdc:indentchars xmlns:wpsdc="http://www.wps.cn/officeDocument/2017/drawingmlCustomData" val="200" checksum="59296752"/>
                </a:ext>
              </a:extLst>
            </a:pPr>
            <a:r>
              <a:rPr lang="zh-CN" altLang="en-US" b="1"/>
              <a:t>教育评价</a:t>
            </a:r>
            <a:r>
              <a:rPr lang="zh-CN" altLang="en-US"/>
              <a:t>由侧重甄别和选拔到强调其发展功能，并走向评价内容的综合化、评价方式的多样化和评价主体的多元化。</a:t>
            </a:r>
            <a:endParaRPr lang="zh-CN" altLang="en-US"/>
          </a:p>
          <a:p>
            <a:pPr indent="457200" eaLnBrk="1" latinLnBrk="0" hangingPunct="1">
              <a:extLst>
                <a:ext uri="{35155182-B16C-46BC-9424-99874614C6A1}">
                  <wpsdc:indentchars xmlns:wpsdc="http://www.wps.cn/officeDocument/2017/drawingmlCustomData" val="200" checksum="59296752"/>
                </a:ext>
              </a:extLst>
            </a:pPr>
            <a:r>
              <a:rPr lang="zh-CN" altLang="en-US" b="1"/>
              <a:t>课程管理</a:t>
            </a:r>
            <a:r>
              <a:rPr lang="zh-CN" altLang="en-US"/>
              <a:t>从国家统一管理到中央、地方、学校三级管理。</a:t>
            </a:r>
            <a:endParaRPr lang="zh-CN" altLang="en-US"/>
          </a:p>
          <a:p>
            <a:pPr indent="457200" eaLnBrk="1" latinLnBrk="0" hangingPunct="1">
              <a:extLst>
                <a:ext uri="{35155182-B16C-46BC-9424-99874614C6A1}">
                  <wpsdc:indentchars xmlns:wpsdc="http://www.wps.cn/officeDocument/2017/drawingmlCustomData" val="200" checksum="59296752"/>
                </a:ext>
              </a:extLst>
            </a:pPr>
            <a:endParaRPr lang="zh-CN" altLang="en-US"/>
          </a:p>
          <a:p>
            <a:pPr indent="457200" eaLnBrk="1" latinLnBrk="0" hangingPunct="1">
              <a:extLst>
                <a:ext uri="{35155182-B16C-46BC-9424-99874614C6A1}">
                  <wpsdc:indentchars xmlns:wpsdc="http://www.wps.cn/officeDocument/2017/drawingmlCustomData" val="200" checksum="59296752"/>
                </a:ext>
              </a:extLst>
            </a:pPr>
            <a:r>
              <a:rPr lang="zh-CN" altLang="en-US"/>
              <a:t>这些教育教学创新发展的经验成果，标志着我国基础教育教学理论和实践整体已经具有时代先进水平，形成了中国特色的基础教育现代理论和范式方法。</a:t>
            </a:r>
            <a:endParaRPr lang="zh-CN" altLang="en-US"/>
          </a:p>
        </p:txBody>
      </p:sp>
      <p:sp>
        <p:nvSpPr>
          <p:cNvPr id="40" name="Freeform 11"/>
          <p:cNvSpPr/>
          <p:nvPr/>
        </p:nvSpPr>
        <p:spPr bwMode="auto">
          <a:xfrm>
            <a:off x="10872970" y="5473050"/>
            <a:ext cx="821340" cy="836272"/>
          </a:xfrm>
          <a:custGeom>
            <a:avLst/>
            <a:gdLst>
              <a:gd name="T0" fmla="*/ 55 w 55"/>
              <a:gd name="T1" fmla="*/ 0 h 56"/>
              <a:gd name="T2" fmla="*/ 0 w 55"/>
              <a:gd name="T3" fmla="*/ 56 h 56"/>
              <a:gd name="T4" fmla="*/ 3 w 55"/>
              <a:gd name="T5" fmla="*/ 56 h 56"/>
              <a:gd name="T6" fmla="*/ 49 w 55"/>
              <a:gd name="T7" fmla="*/ 56 h 56"/>
              <a:gd name="T8" fmla="*/ 55 w 55"/>
              <a:gd name="T9" fmla="*/ 50 h 56"/>
              <a:gd name="T10" fmla="*/ 55 w 55"/>
              <a:gd name="T11" fmla="*/ 2 h 56"/>
              <a:gd name="T12" fmla="*/ 55 w 55"/>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55" h="56">
                <a:moveTo>
                  <a:pt x="55" y="0"/>
                </a:moveTo>
                <a:cubicBezTo>
                  <a:pt x="37" y="19"/>
                  <a:pt x="19" y="37"/>
                  <a:pt x="0" y="56"/>
                </a:cubicBezTo>
                <a:cubicBezTo>
                  <a:pt x="1" y="56"/>
                  <a:pt x="2" y="56"/>
                  <a:pt x="3" y="56"/>
                </a:cubicBezTo>
                <a:lnTo>
                  <a:pt x="49" y="56"/>
                </a:lnTo>
                <a:cubicBezTo>
                  <a:pt x="52" y="56"/>
                  <a:pt x="55" y="51"/>
                  <a:pt x="55" y="50"/>
                </a:cubicBezTo>
                <a:lnTo>
                  <a:pt x="55" y="2"/>
                </a:lnTo>
                <a:lnTo>
                  <a:pt x="55" y="0"/>
                </a:lnTo>
              </a:path>
            </a:pathLst>
          </a:custGeom>
          <a:solidFill>
            <a:schemeClr val="accent2"/>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128572" tIns="64286" rIns="128572" bIns="64286" numCol="1" anchor="t" anchorCtr="0" compatLnSpc="1"/>
          <a:lstStyle/>
          <a:p>
            <a:endParaRPr lang="zh-CN" altLang="en-US"/>
          </a:p>
        </p:txBody>
      </p:sp>
      <p:sp>
        <p:nvSpPr>
          <p:cNvPr id="42" name="燕尾形 41"/>
          <p:cNvSpPr/>
          <p:nvPr/>
        </p:nvSpPr>
        <p:spPr>
          <a:xfrm>
            <a:off x="11364316" y="6003439"/>
            <a:ext cx="202497" cy="202497"/>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TextBox 193"/>
          <p:cNvSpPr txBox="1"/>
          <p:nvPr/>
        </p:nvSpPr>
        <p:spPr>
          <a:xfrm>
            <a:off x="4959305" y="5653761"/>
            <a:ext cx="497862" cy="349250"/>
          </a:xfrm>
          <a:prstGeom prst="rect">
            <a:avLst/>
          </a:prstGeom>
          <a:noFill/>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a:t>
            </a:r>
            <a:endPar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down)">
                                      <p:cBhvr>
                                        <p:cTn id="13" dur="500"/>
                                        <p:tgtEl>
                                          <p:spTgt spid="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P spid="39" grpId="0" bldLvl="0" animBg="1"/>
      <p:bldP spid="40" grpId="0" bldLvl="0" animBg="1"/>
      <p:bldP spid="42"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p:cNvSpPr/>
          <p:nvPr/>
        </p:nvSpPr>
        <p:spPr>
          <a:xfrm>
            <a:off x="794" y="448"/>
            <a:ext cx="12889706" cy="7231757"/>
          </a:xfrm>
          <a:prstGeom prst="rect">
            <a:avLst/>
          </a:prstGeom>
          <a:blipFill dpi="0" rotWithShape="1">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38" name="Freeform 8"/>
          <p:cNvSpPr/>
          <p:nvPr/>
        </p:nvSpPr>
        <p:spPr bwMode="auto">
          <a:xfrm>
            <a:off x="1569436" y="1085107"/>
            <a:ext cx="3434692" cy="283735"/>
          </a:xfrm>
          <a:custGeom>
            <a:avLst/>
            <a:gdLst>
              <a:gd name="T0" fmla="*/ 0 w 230"/>
              <a:gd name="T1" fmla="*/ 0 h 17"/>
              <a:gd name="T2" fmla="*/ 211 w 230"/>
              <a:gd name="T3" fmla="*/ 0 h 17"/>
              <a:gd name="T4" fmla="*/ 230 w 230"/>
              <a:gd name="T5" fmla="*/ 17 h 17"/>
              <a:gd name="T6" fmla="*/ 0 w 230"/>
              <a:gd name="T7" fmla="*/ 17 h 17"/>
              <a:gd name="T8" fmla="*/ 0 w 230"/>
              <a:gd name="T9" fmla="*/ 0 h 17"/>
            </a:gdLst>
            <a:ahLst/>
            <a:cxnLst>
              <a:cxn ang="0">
                <a:pos x="T0" y="T1"/>
              </a:cxn>
              <a:cxn ang="0">
                <a:pos x="T2" y="T3"/>
              </a:cxn>
              <a:cxn ang="0">
                <a:pos x="T4" y="T5"/>
              </a:cxn>
              <a:cxn ang="0">
                <a:pos x="T6" y="T7"/>
              </a:cxn>
              <a:cxn ang="0">
                <a:pos x="T8" y="T9"/>
              </a:cxn>
            </a:cxnLst>
            <a:rect l="0" t="0" r="r" b="b"/>
            <a:pathLst>
              <a:path w="230" h="17">
                <a:moveTo>
                  <a:pt x="0" y="0"/>
                </a:moveTo>
                <a:lnTo>
                  <a:pt x="211" y="0"/>
                </a:lnTo>
                <a:lnTo>
                  <a:pt x="230" y="17"/>
                </a:lnTo>
                <a:lnTo>
                  <a:pt x="0" y="17"/>
                </a:lnTo>
                <a:lnTo>
                  <a:pt x="0" y="0"/>
                </a:lnTo>
              </a:path>
            </a:pathLst>
          </a:custGeom>
          <a:solidFill>
            <a:schemeClr val="tx1">
              <a:lumMod val="50000"/>
              <a:lumOff val="50000"/>
            </a:schemeClr>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128572" tIns="64286" rIns="128572" bIns="64286" numCol="1" anchor="t" anchorCtr="0" compatLnSpc="1"/>
          <a:lstStyle/>
          <a:p>
            <a:endParaRPr lang="zh-CN" altLang="en-US"/>
          </a:p>
        </p:txBody>
      </p:sp>
      <p:sp>
        <p:nvSpPr>
          <p:cNvPr id="39" name="Freeform 10"/>
          <p:cNvSpPr/>
          <p:nvPr/>
        </p:nvSpPr>
        <p:spPr bwMode="auto">
          <a:xfrm>
            <a:off x="1718770" y="1368843"/>
            <a:ext cx="9975541" cy="4940481"/>
          </a:xfrm>
          <a:custGeom>
            <a:avLst/>
            <a:gdLst>
              <a:gd name="T0" fmla="*/ 660 w 668"/>
              <a:gd name="T1" fmla="*/ 0 h 331"/>
              <a:gd name="T2" fmla="*/ 8 w 668"/>
              <a:gd name="T3" fmla="*/ 0 h 331"/>
              <a:gd name="T4" fmla="*/ 0 w 668"/>
              <a:gd name="T5" fmla="*/ 9 h 331"/>
              <a:gd name="T6" fmla="*/ 0 w 668"/>
              <a:gd name="T7" fmla="*/ 323 h 331"/>
              <a:gd name="T8" fmla="*/ 8 w 668"/>
              <a:gd name="T9" fmla="*/ 331 h 331"/>
              <a:gd name="T10" fmla="*/ 660 w 668"/>
              <a:gd name="T11" fmla="*/ 331 h 331"/>
              <a:gd name="T12" fmla="*/ 668 w 668"/>
              <a:gd name="T13" fmla="*/ 323 h 331"/>
              <a:gd name="T14" fmla="*/ 668 w 668"/>
              <a:gd name="T15" fmla="*/ 9 h 331"/>
              <a:gd name="T16" fmla="*/ 660 w 668"/>
              <a:gd name="T17"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 h="331">
                <a:moveTo>
                  <a:pt x="660" y="0"/>
                </a:moveTo>
                <a:lnTo>
                  <a:pt x="8" y="0"/>
                </a:lnTo>
                <a:cubicBezTo>
                  <a:pt x="4" y="0"/>
                  <a:pt x="0" y="4"/>
                  <a:pt x="0" y="9"/>
                </a:cubicBezTo>
                <a:lnTo>
                  <a:pt x="0" y="323"/>
                </a:lnTo>
                <a:cubicBezTo>
                  <a:pt x="0" y="327"/>
                  <a:pt x="4" y="331"/>
                  <a:pt x="8" y="331"/>
                </a:cubicBezTo>
                <a:lnTo>
                  <a:pt x="660" y="331"/>
                </a:lnTo>
                <a:cubicBezTo>
                  <a:pt x="665" y="331"/>
                  <a:pt x="668" y="327"/>
                  <a:pt x="668" y="323"/>
                </a:cubicBezTo>
                <a:lnTo>
                  <a:pt x="668" y="9"/>
                </a:lnTo>
                <a:cubicBezTo>
                  <a:pt x="668" y="4"/>
                  <a:pt x="665" y="0"/>
                  <a:pt x="660" y="0"/>
                </a:cubicBezTo>
              </a:path>
            </a:pathLst>
          </a:custGeom>
          <a:solidFill>
            <a:srgbClr val="FFFFFF">
              <a:alpha val="85098"/>
            </a:srgbClr>
          </a:solidFill>
          <a:ln w="12700">
            <a:noFill/>
            <a:prstDash val="solid"/>
            <a:round/>
          </a:ln>
          <a:effectLst>
            <a:outerShdw blurRad="190500" dist="228600" dir="2700000" algn="ctr">
              <a:srgbClr val="000000">
                <a:alpha val="30000"/>
              </a:srgbClr>
            </a:outerShdw>
          </a:effectLst>
        </p:spPr>
        <p:txBody>
          <a:bodyPr vert="horz" wrap="square" lIns="128572" tIns="64286" rIns="128572" bIns="64286" numCol="1" anchor="t" anchorCtr="0" compatLnSpc="1"/>
          <a:lstStyle/>
          <a:p>
            <a:endParaRPr lang="zh-CN" altLang="en-US"/>
          </a:p>
        </p:txBody>
      </p:sp>
      <p:sp>
        <p:nvSpPr>
          <p:cNvPr id="40" name="Freeform 11"/>
          <p:cNvSpPr/>
          <p:nvPr/>
        </p:nvSpPr>
        <p:spPr bwMode="auto">
          <a:xfrm>
            <a:off x="10872970" y="5473050"/>
            <a:ext cx="821340" cy="836272"/>
          </a:xfrm>
          <a:custGeom>
            <a:avLst/>
            <a:gdLst>
              <a:gd name="T0" fmla="*/ 55 w 55"/>
              <a:gd name="T1" fmla="*/ 0 h 56"/>
              <a:gd name="T2" fmla="*/ 0 w 55"/>
              <a:gd name="T3" fmla="*/ 56 h 56"/>
              <a:gd name="T4" fmla="*/ 3 w 55"/>
              <a:gd name="T5" fmla="*/ 56 h 56"/>
              <a:gd name="T6" fmla="*/ 49 w 55"/>
              <a:gd name="T7" fmla="*/ 56 h 56"/>
              <a:gd name="T8" fmla="*/ 55 w 55"/>
              <a:gd name="T9" fmla="*/ 50 h 56"/>
              <a:gd name="T10" fmla="*/ 55 w 55"/>
              <a:gd name="T11" fmla="*/ 2 h 56"/>
              <a:gd name="T12" fmla="*/ 55 w 55"/>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55" h="56">
                <a:moveTo>
                  <a:pt x="55" y="0"/>
                </a:moveTo>
                <a:cubicBezTo>
                  <a:pt x="37" y="19"/>
                  <a:pt x="19" y="37"/>
                  <a:pt x="0" y="56"/>
                </a:cubicBezTo>
                <a:cubicBezTo>
                  <a:pt x="1" y="56"/>
                  <a:pt x="2" y="56"/>
                  <a:pt x="3" y="56"/>
                </a:cubicBezTo>
                <a:lnTo>
                  <a:pt x="49" y="56"/>
                </a:lnTo>
                <a:cubicBezTo>
                  <a:pt x="52" y="56"/>
                  <a:pt x="55" y="51"/>
                  <a:pt x="55" y="50"/>
                </a:cubicBezTo>
                <a:lnTo>
                  <a:pt x="55" y="2"/>
                </a:lnTo>
                <a:lnTo>
                  <a:pt x="55" y="0"/>
                </a:lnTo>
              </a:path>
            </a:pathLst>
          </a:custGeom>
          <a:solidFill>
            <a:schemeClr val="accent2"/>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128572" tIns="64286" rIns="128572" bIns="64286" numCol="1" anchor="t" anchorCtr="0" compatLnSpc="1"/>
          <a:lstStyle/>
          <a:p>
            <a:endParaRPr lang="zh-CN" altLang="en-US"/>
          </a:p>
        </p:txBody>
      </p:sp>
      <p:sp>
        <p:nvSpPr>
          <p:cNvPr id="41" name="Freeform 9"/>
          <p:cNvSpPr/>
          <p:nvPr/>
        </p:nvSpPr>
        <p:spPr bwMode="auto">
          <a:xfrm>
            <a:off x="1569437" y="1085107"/>
            <a:ext cx="3150957" cy="2195216"/>
          </a:xfrm>
          <a:custGeom>
            <a:avLst/>
            <a:gdLst>
              <a:gd name="T0" fmla="*/ 0 w 211"/>
              <a:gd name="T1" fmla="*/ 0 h 147"/>
              <a:gd name="T2" fmla="*/ 211 w 211"/>
              <a:gd name="T3" fmla="*/ 0 h 147"/>
              <a:gd name="T4" fmla="*/ 152 w 211"/>
              <a:gd name="T5" fmla="*/ 147 h 147"/>
              <a:gd name="T6" fmla="*/ 0 w 211"/>
              <a:gd name="T7" fmla="*/ 147 h 147"/>
              <a:gd name="T8" fmla="*/ 0 w 211"/>
              <a:gd name="T9" fmla="*/ 0 h 147"/>
            </a:gdLst>
            <a:ahLst/>
            <a:cxnLst>
              <a:cxn ang="0">
                <a:pos x="T0" y="T1"/>
              </a:cxn>
              <a:cxn ang="0">
                <a:pos x="T2" y="T3"/>
              </a:cxn>
              <a:cxn ang="0">
                <a:pos x="T4" y="T5"/>
              </a:cxn>
              <a:cxn ang="0">
                <a:pos x="T6" y="T7"/>
              </a:cxn>
              <a:cxn ang="0">
                <a:pos x="T8" y="T9"/>
              </a:cxn>
            </a:cxnLst>
            <a:rect l="0" t="0" r="r" b="b"/>
            <a:pathLst>
              <a:path w="211" h="147">
                <a:moveTo>
                  <a:pt x="0" y="0"/>
                </a:moveTo>
                <a:lnTo>
                  <a:pt x="211" y="0"/>
                </a:lnTo>
                <a:lnTo>
                  <a:pt x="152" y="147"/>
                </a:lnTo>
                <a:lnTo>
                  <a:pt x="0" y="147"/>
                </a:lnTo>
                <a:lnTo>
                  <a:pt x="0" y="0"/>
                </a:lnTo>
              </a:path>
            </a:pathLst>
          </a:custGeom>
          <a:solidFill>
            <a:schemeClr val="accent2"/>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128572" tIns="64286" rIns="128572" bIns="64286" numCol="1" anchor="t" anchorCtr="0" compatLnSpc="1"/>
          <a:lstStyle/>
          <a:p>
            <a:endParaRPr lang="zh-CN" altLang="en-US"/>
          </a:p>
        </p:txBody>
      </p:sp>
      <p:sp>
        <p:nvSpPr>
          <p:cNvPr id="42" name="燕尾形 41"/>
          <p:cNvSpPr/>
          <p:nvPr/>
        </p:nvSpPr>
        <p:spPr>
          <a:xfrm>
            <a:off x="11364316" y="6003439"/>
            <a:ext cx="202497" cy="202497"/>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TextBox 22"/>
          <p:cNvSpPr txBox="1"/>
          <p:nvPr/>
        </p:nvSpPr>
        <p:spPr>
          <a:xfrm>
            <a:off x="2107097" y="1206767"/>
            <a:ext cx="1667444" cy="2169697"/>
          </a:xfrm>
          <a:prstGeom prst="rect">
            <a:avLst/>
          </a:prstGeom>
          <a:noFill/>
        </p:spPr>
        <p:txBody>
          <a:bodyPr wrap="none" rtlCol="0">
            <a:spAutoFit/>
          </a:bodyPr>
          <a:lstStyle/>
          <a:p>
            <a:r>
              <a:rPr lang="en-US" altLang="zh-CN" sz="13500" dirty="0">
                <a:solidFill>
                  <a:srgbClr val="FFFFFF"/>
                </a:solidFill>
                <a:latin typeface="Agency FB" panose="020B0503020202020204" pitchFamily="34" charset="0"/>
                <a:cs typeface="Arial" panose="020B0604020202020204" pitchFamily="34" charset="0"/>
              </a:rPr>
              <a:t>03</a:t>
            </a:r>
            <a:endParaRPr lang="zh-CN" altLang="en-US" sz="13500" dirty="0">
              <a:solidFill>
                <a:srgbClr val="FFFFFF"/>
              </a:solidFill>
              <a:latin typeface="Agency FB" panose="020B0503020202020204" pitchFamily="34" charset="0"/>
              <a:cs typeface="Arial" panose="020B0604020202020204" pitchFamily="34" charset="0"/>
            </a:endParaRPr>
          </a:p>
        </p:txBody>
      </p:sp>
      <p:sp>
        <p:nvSpPr>
          <p:cNvPr id="45" name="TextBox 38"/>
          <p:cNvSpPr txBox="1"/>
          <p:nvPr/>
        </p:nvSpPr>
        <p:spPr>
          <a:xfrm>
            <a:off x="4500880" y="1645285"/>
            <a:ext cx="7193280" cy="491490"/>
          </a:xfrm>
          <a:prstGeom prst="rect">
            <a:avLst/>
          </a:prstGeom>
          <a:noFill/>
        </p:spPr>
        <p:txBody>
          <a:bodyPr wrap="square" rtlCol="0">
            <a:spAutoFit/>
          </a:bodyPr>
          <a:lstStyle/>
          <a:p>
            <a:pPr marL="0" lvl="1" algn="l"/>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七十年基础教育改革发展的基本经验和政策启示</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46" name="TextBox 39"/>
          <p:cNvSpPr txBox="1"/>
          <p:nvPr/>
        </p:nvSpPr>
        <p:spPr>
          <a:xfrm>
            <a:off x="4632491" y="2359684"/>
            <a:ext cx="5651500" cy="398780"/>
          </a:xfrm>
          <a:prstGeom prst="rect">
            <a:avLst/>
          </a:prstGeom>
          <a:noFill/>
        </p:spPr>
        <p:txBody>
          <a:bodyPr wrap="none" rtlCol="0">
            <a:spAutoFit/>
          </a:bodyPr>
          <a:lstStyle/>
          <a:p>
            <a:pPr marL="642620" indent="-642620" algn="l">
              <a:buFont typeface="Wingdings" panose="05000000000000000000" pitchFamily="2" charset="2"/>
              <a:buChar char="Ø"/>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坚持中国特色社会主义的基础教育发展道路</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48" name="TextBox 11"/>
          <p:cNvSpPr txBox="1"/>
          <p:nvPr/>
        </p:nvSpPr>
        <p:spPr>
          <a:xfrm>
            <a:off x="4632491" y="2758186"/>
            <a:ext cx="4635500" cy="398780"/>
          </a:xfrm>
          <a:prstGeom prst="rect">
            <a:avLst/>
          </a:prstGeom>
          <a:noFill/>
        </p:spPr>
        <p:txBody>
          <a:bodyPr wrap="none" rtlCol="0">
            <a:spAutoFit/>
          </a:bodyPr>
          <a:lstStyle/>
          <a:p>
            <a:pPr marL="642620" indent="-642620" algn="l">
              <a:buFont typeface="Wingdings" panose="05000000000000000000" pitchFamily="2" charset="2"/>
              <a:buChar char="Ø"/>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国家为全国基础教育制定统一规划</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15" name="TextBox 12"/>
          <p:cNvSpPr txBox="1"/>
          <p:nvPr/>
        </p:nvSpPr>
        <p:spPr>
          <a:xfrm>
            <a:off x="4632491" y="3156945"/>
            <a:ext cx="4381500" cy="398780"/>
          </a:xfrm>
          <a:prstGeom prst="rect">
            <a:avLst/>
          </a:prstGeom>
          <a:noFill/>
        </p:spPr>
        <p:txBody>
          <a:bodyPr wrap="none" rtlCol="0">
            <a:spAutoFit/>
          </a:bodyPr>
          <a:lstStyle/>
          <a:p>
            <a:pPr marL="642620" indent="-642620" algn="l">
              <a:buFont typeface="Wingdings" panose="05000000000000000000" pitchFamily="2" charset="2"/>
              <a:buChar char="Ø"/>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中央政府统一领导全国基础教育</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3" name="TextBox 12"/>
          <p:cNvSpPr txBox="1"/>
          <p:nvPr/>
        </p:nvSpPr>
        <p:spPr>
          <a:xfrm>
            <a:off x="4632491" y="3555725"/>
            <a:ext cx="6159500" cy="398780"/>
          </a:xfrm>
          <a:prstGeom prst="rect">
            <a:avLst/>
          </a:prstGeom>
          <a:noFill/>
        </p:spPr>
        <p:txBody>
          <a:bodyPr wrap="none" rtlCol="0">
            <a:spAutoFit/>
          </a:bodyPr>
          <a:p>
            <a:pPr marL="642620" indent="-642620" algn="l">
              <a:buFont typeface="Wingdings" panose="05000000000000000000" pitchFamily="2" charset="2"/>
              <a:buChar char="Ø"/>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基础教育分别由各省、自治区、直辖市统筹实施</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4" name="TextBox 12"/>
          <p:cNvSpPr txBox="1"/>
          <p:nvPr/>
        </p:nvSpPr>
        <p:spPr>
          <a:xfrm>
            <a:off x="4632491" y="3954505"/>
            <a:ext cx="6413500" cy="398780"/>
          </a:xfrm>
          <a:prstGeom prst="rect">
            <a:avLst/>
          </a:prstGeom>
          <a:noFill/>
        </p:spPr>
        <p:txBody>
          <a:bodyPr wrap="none" rtlCol="0">
            <a:spAutoFit/>
          </a:bodyPr>
          <a:p>
            <a:pPr marL="642620" indent="-642620" algn="l">
              <a:buFont typeface="Wingdings" panose="05000000000000000000" pitchFamily="2" charset="2"/>
              <a:buChar char="Ø"/>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基础教育实行以公办学校办学为主的多元办学体制</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6" name="TextBox 12"/>
          <p:cNvSpPr txBox="1"/>
          <p:nvPr/>
        </p:nvSpPr>
        <p:spPr>
          <a:xfrm>
            <a:off x="4632491" y="4353285"/>
            <a:ext cx="5651500" cy="398780"/>
          </a:xfrm>
          <a:prstGeom prst="rect">
            <a:avLst/>
          </a:prstGeom>
          <a:noFill/>
        </p:spPr>
        <p:txBody>
          <a:bodyPr wrap="none" rtlCol="0">
            <a:spAutoFit/>
          </a:bodyPr>
          <a:p>
            <a:pPr marL="642620" indent="-642620" algn="l">
              <a:buFont typeface="Wingdings" panose="05000000000000000000" pitchFamily="2" charset="2"/>
              <a:buChar char="Ø"/>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基础教育实行学生统一入学接受教育的制度</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7" name="TextBox 12"/>
          <p:cNvSpPr txBox="1"/>
          <p:nvPr/>
        </p:nvSpPr>
        <p:spPr>
          <a:xfrm>
            <a:off x="4632491" y="4752065"/>
            <a:ext cx="5143500" cy="398780"/>
          </a:xfrm>
          <a:prstGeom prst="rect">
            <a:avLst/>
          </a:prstGeom>
          <a:noFill/>
        </p:spPr>
        <p:txBody>
          <a:bodyPr wrap="none" rtlCol="0">
            <a:spAutoFit/>
          </a:bodyPr>
          <a:p>
            <a:pPr marL="642620" indent="-642620" algn="l">
              <a:buFont typeface="Wingdings" panose="05000000000000000000" pitchFamily="2" charset="2"/>
              <a:buChar char="Ø"/>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基础教育注重教师的教育教学主导作用</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8" name="TextBox 12"/>
          <p:cNvSpPr txBox="1"/>
          <p:nvPr/>
        </p:nvSpPr>
        <p:spPr>
          <a:xfrm>
            <a:off x="4632491" y="5150845"/>
            <a:ext cx="6667500" cy="398780"/>
          </a:xfrm>
          <a:prstGeom prst="rect">
            <a:avLst/>
          </a:prstGeom>
          <a:noFill/>
        </p:spPr>
        <p:txBody>
          <a:bodyPr wrap="none" rtlCol="0">
            <a:spAutoFit/>
          </a:bodyPr>
          <a:p>
            <a:pPr marL="642620" indent="-642620" algn="l">
              <a:buFont typeface="Wingdings" panose="05000000000000000000" pitchFamily="2" charset="2"/>
              <a:buChar char="Ø"/>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基础教育加强国际交流已经成为主要内容和重要方法</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fill="hold" grpId="0" nodeType="afterEffect" p14:presetBounceEnd="40000">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14:bounceEnd="40000">
                                          <p:cBhvr additive="base">
                                            <p:cTn id="7" dur="1000" fill="hold"/>
                                            <p:tgtEl>
                                              <p:spTgt spid="44"/>
                                            </p:tgtEl>
                                            <p:attrNameLst>
                                              <p:attrName>ppt_x</p:attrName>
                                            </p:attrNameLst>
                                          </p:cBhvr>
                                          <p:tavLst>
                                            <p:tav tm="0">
                                              <p:val>
                                                <p:strVal val="#ppt_x"/>
                                              </p:val>
                                            </p:tav>
                                            <p:tav tm="100000">
                                              <p:val>
                                                <p:strVal val="#ppt_x"/>
                                              </p:val>
                                            </p:tav>
                                          </p:tavLst>
                                        </p:anim>
                                        <p:anim calcmode="lin" valueType="num" p14:bounceEnd="40000">
                                          <p:cBhvr additive="base">
                                            <p:cTn id="8" dur="1000" fill="hold"/>
                                            <p:tgtEl>
                                              <p:spTgt spid="4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ppt_w</p:attrName>
                                            </p:attrNameLst>
                                          </p:cBhvr>
                                          <p:tavLst>
                                            <p:tav tm="0">
                                              <p:val>
                                                <p:fltVal val="0"/>
                                              </p:val>
                                            </p:tav>
                                            <p:tav tm="100000">
                                              <p:val>
                                                <p:strVal val="#ppt_w"/>
                                              </p:val>
                                            </p:tav>
                                          </p:tavLst>
                                        </p:anim>
                                        <p:anim calcmode="lin" valueType="num">
                                          <p:cBhvr>
                                            <p:cTn id="13" dur="500" fill="hold"/>
                                            <p:tgtEl>
                                              <p:spTgt spid="39"/>
                                            </p:tgtEl>
                                            <p:attrNameLst>
                                              <p:attrName>ppt_h</p:attrName>
                                            </p:attrNameLst>
                                          </p:cBhvr>
                                          <p:tavLst>
                                            <p:tav tm="0">
                                              <p:val>
                                                <p:fltVal val="0"/>
                                              </p:val>
                                            </p:tav>
                                            <p:tav tm="100000">
                                              <p:val>
                                                <p:strVal val="#ppt_h"/>
                                              </p:val>
                                            </p:tav>
                                          </p:tavLst>
                                        </p:anim>
                                        <p:animEffect transition="in" filter="fade">
                                          <p:cBhvr>
                                            <p:cTn id="14" dur="500"/>
                                            <p:tgtEl>
                                              <p:spTgt spid="39"/>
                                            </p:tgtEl>
                                          </p:cBhvr>
                                        </p:animEffect>
                                      </p:childTnLst>
                                    </p:cTn>
                                  </p:par>
                                </p:childTnLst>
                              </p:cTn>
                            </p:par>
                            <p:par>
                              <p:cTn id="15" fill="hold">
                                <p:stCondLst>
                                  <p:cond delay="1500"/>
                                </p:stCondLst>
                                <p:childTnLst>
                                  <p:par>
                                    <p:cTn id="16" presetID="22" presetClass="entr" presetSubtype="4" fill="hold" grpId="0" nodeType="after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down)">
                                          <p:cBhvr>
                                            <p:cTn id="18" dur="500"/>
                                            <p:tgtEl>
                                              <p:spTgt spid="38"/>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up)">
                                          <p:cBhvr>
                                            <p:cTn id="22" dur="500"/>
                                            <p:tgtEl>
                                              <p:spTgt spid="4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p:cTn id="32" dur="500" fill="hold"/>
                                            <p:tgtEl>
                                              <p:spTgt spid="43"/>
                                            </p:tgtEl>
                                            <p:attrNameLst>
                                              <p:attrName>ppt_w</p:attrName>
                                            </p:attrNameLst>
                                          </p:cBhvr>
                                          <p:tavLst>
                                            <p:tav tm="0">
                                              <p:val>
                                                <p:fltVal val="0"/>
                                              </p:val>
                                            </p:tav>
                                            <p:tav tm="100000">
                                              <p:val>
                                                <p:strVal val="#ppt_w"/>
                                              </p:val>
                                            </p:tav>
                                          </p:tavLst>
                                        </p:anim>
                                        <p:anim calcmode="lin" valueType="num">
                                          <p:cBhvr>
                                            <p:cTn id="33" dur="500" fill="hold"/>
                                            <p:tgtEl>
                                              <p:spTgt spid="43"/>
                                            </p:tgtEl>
                                            <p:attrNameLst>
                                              <p:attrName>ppt_h</p:attrName>
                                            </p:attrNameLst>
                                          </p:cBhvr>
                                          <p:tavLst>
                                            <p:tav tm="0">
                                              <p:val>
                                                <p:fltVal val="0"/>
                                              </p:val>
                                            </p:tav>
                                            <p:tav tm="100000">
                                              <p:val>
                                                <p:strVal val="#ppt_h"/>
                                              </p:val>
                                            </p:tav>
                                          </p:tavLst>
                                        </p:anim>
                                        <p:animEffect transition="in" filter="fade">
                                          <p:cBhvr>
                                            <p:cTn id="34" dur="500"/>
                                            <p:tgtEl>
                                              <p:spTgt spid="43"/>
                                            </p:tgtEl>
                                          </p:cBhvr>
                                        </p:animEffect>
                                      </p:childTnLst>
                                    </p:cTn>
                                  </p:par>
                                </p:childTnLst>
                              </p:cTn>
                            </p:par>
                            <p:par>
                              <p:cTn id="35" fill="hold">
                                <p:stCondLst>
                                  <p:cond delay="3000"/>
                                </p:stCondLst>
                                <p:childTnLst>
                                  <p:par>
                                    <p:cTn id="36" presetID="12" presetClass="entr" presetSubtype="4" fill="hold" grpId="0" nodeType="afterEffect">
                                      <p:stCondLst>
                                        <p:cond delay="0"/>
                                      </p:stCondLst>
                                      <p:iterate type="lt">
                                        <p:tmPct val="10000"/>
                                      </p:iterate>
                                      <p:childTnLst>
                                        <p:set>
                                          <p:cBhvr>
                                            <p:cTn id="37" dur="1" fill="hold">
                                              <p:stCondLst>
                                                <p:cond delay="0"/>
                                              </p:stCondLst>
                                            </p:cTn>
                                            <p:tgtEl>
                                              <p:spTgt spid="45"/>
                                            </p:tgtEl>
                                            <p:attrNameLst>
                                              <p:attrName>style.visibility</p:attrName>
                                            </p:attrNameLst>
                                          </p:cBhvr>
                                          <p:to>
                                            <p:strVal val="visible"/>
                                          </p:to>
                                        </p:set>
                                        <p:anim calcmode="lin" valueType="num">
                                          <p:cBhvr additive="base">
                                            <p:cTn id="38" dur="500"/>
                                            <p:tgtEl>
                                              <p:spTgt spid="45"/>
                                            </p:tgtEl>
                                            <p:attrNameLst>
                                              <p:attrName>ppt_y</p:attrName>
                                            </p:attrNameLst>
                                          </p:cBhvr>
                                          <p:tavLst>
                                            <p:tav tm="0">
                                              <p:val>
                                                <p:strVal val="#ppt_y+#ppt_h*1.125000"/>
                                              </p:val>
                                            </p:tav>
                                            <p:tav tm="100000">
                                              <p:val>
                                                <p:strVal val="#ppt_y"/>
                                              </p:val>
                                            </p:tav>
                                          </p:tavLst>
                                        </p:anim>
                                        <p:animEffect transition="in" filter="wipe(up)">
                                          <p:cBhvr>
                                            <p:cTn id="39" dur="500"/>
                                            <p:tgtEl>
                                              <p:spTgt spid="45"/>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500"/>
                                            <p:tgtEl>
                                              <p:spTgt spid="4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ldLvl="0" animBg="1"/>
          <p:bldP spid="38" grpId="0" bldLvl="0" animBg="1"/>
          <p:bldP spid="39" grpId="0" bldLvl="0" animBg="1"/>
          <p:bldP spid="40" grpId="0" bldLvl="0" animBg="1"/>
          <p:bldP spid="41" grpId="0" bldLvl="0" animBg="1"/>
          <p:bldP spid="42" grpId="0" bldLvl="0" animBg="1"/>
          <p:bldP spid="43" grpId="0"/>
          <p:bldP spid="45" grpId="0"/>
          <p:bldP spid="46" grpId="0"/>
          <p:bldP spid="48" grpId="0"/>
          <p:bldP spid="1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1000" fill="hold"/>
                                            <p:tgtEl>
                                              <p:spTgt spid="44"/>
                                            </p:tgtEl>
                                            <p:attrNameLst>
                                              <p:attrName>ppt_x</p:attrName>
                                            </p:attrNameLst>
                                          </p:cBhvr>
                                          <p:tavLst>
                                            <p:tav tm="0">
                                              <p:val>
                                                <p:strVal val="#ppt_x"/>
                                              </p:val>
                                            </p:tav>
                                            <p:tav tm="100000">
                                              <p:val>
                                                <p:strVal val="#ppt_x"/>
                                              </p:val>
                                            </p:tav>
                                          </p:tavLst>
                                        </p:anim>
                                        <p:anim calcmode="lin" valueType="num">
                                          <p:cBhvr additive="base">
                                            <p:cTn id="8" dur="1000" fill="hold"/>
                                            <p:tgtEl>
                                              <p:spTgt spid="4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ppt_w</p:attrName>
                                            </p:attrNameLst>
                                          </p:cBhvr>
                                          <p:tavLst>
                                            <p:tav tm="0">
                                              <p:val>
                                                <p:fltVal val="0"/>
                                              </p:val>
                                            </p:tav>
                                            <p:tav tm="100000">
                                              <p:val>
                                                <p:strVal val="#ppt_w"/>
                                              </p:val>
                                            </p:tav>
                                          </p:tavLst>
                                        </p:anim>
                                        <p:anim calcmode="lin" valueType="num">
                                          <p:cBhvr>
                                            <p:cTn id="13" dur="500" fill="hold"/>
                                            <p:tgtEl>
                                              <p:spTgt spid="39"/>
                                            </p:tgtEl>
                                            <p:attrNameLst>
                                              <p:attrName>ppt_h</p:attrName>
                                            </p:attrNameLst>
                                          </p:cBhvr>
                                          <p:tavLst>
                                            <p:tav tm="0">
                                              <p:val>
                                                <p:fltVal val="0"/>
                                              </p:val>
                                            </p:tav>
                                            <p:tav tm="100000">
                                              <p:val>
                                                <p:strVal val="#ppt_h"/>
                                              </p:val>
                                            </p:tav>
                                          </p:tavLst>
                                        </p:anim>
                                        <p:animEffect transition="in" filter="fade">
                                          <p:cBhvr>
                                            <p:cTn id="14" dur="500"/>
                                            <p:tgtEl>
                                              <p:spTgt spid="39"/>
                                            </p:tgtEl>
                                          </p:cBhvr>
                                        </p:animEffect>
                                      </p:childTnLst>
                                    </p:cTn>
                                  </p:par>
                                </p:childTnLst>
                              </p:cTn>
                            </p:par>
                            <p:par>
                              <p:cTn id="15" fill="hold">
                                <p:stCondLst>
                                  <p:cond delay="1500"/>
                                </p:stCondLst>
                                <p:childTnLst>
                                  <p:par>
                                    <p:cTn id="16" presetID="22" presetClass="entr" presetSubtype="4" fill="hold" grpId="0" nodeType="after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down)">
                                          <p:cBhvr>
                                            <p:cTn id="18" dur="500"/>
                                            <p:tgtEl>
                                              <p:spTgt spid="38"/>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up)">
                                          <p:cBhvr>
                                            <p:cTn id="22" dur="500"/>
                                            <p:tgtEl>
                                              <p:spTgt spid="4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p:cTn id="32" dur="500" fill="hold"/>
                                            <p:tgtEl>
                                              <p:spTgt spid="43"/>
                                            </p:tgtEl>
                                            <p:attrNameLst>
                                              <p:attrName>ppt_w</p:attrName>
                                            </p:attrNameLst>
                                          </p:cBhvr>
                                          <p:tavLst>
                                            <p:tav tm="0">
                                              <p:val>
                                                <p:fltVal val="0"/>
                                              </p:val>
                                            </p:tav>
                                            <p:tav tm="100000">
                                              <p:val>
                                                <p:strVal val="#ppt_w"/>
                                              </p:val>
                                            </p:tav>
                                          </p:tavLst>
                                        </p:anim>
                                        <p:anim calcmode="lin" valueType="num">
                                          <p:cBhvr>
                                            <p:cTn id="33" dur="500" fill="hold"/>
                                            <p:tgtEl>
                                              <p:spTgt spid="43"/>
                                            </p:tgtEl>
                                            <p:attrNameLst>
                                              <p:attrName>ppt_h</p:attrName>
                                            </p:attrNameLst>
                                          </p:cBhvr>
                                          <p:tavLst>
                                            <p:tav tm="0">
                                              <p:val>
                                                <p:fltVal val="0"/>
                                              </p:val>
                                            </p:tav>
                                            <p:tav tm="100000">
                                              <p:val>
                                                <p:strVal val="#ppt_h"/>
                                              </p:val>
                                            </p:tav>
                                          </p:tavLst>
                                        </p:anim>
                                        <p:animEffect transition="in" filter="fade">
                                          <p:cBhvr>
                                            <p:cTn id="34" dur="500"/>
                                            <p:tgtEl>
                                              <p:spTgt spid="43"/>
                                            </p:tgtEl>
                                          </p:cBhvr>
                                        </p:animEffect>
                                      </p:childTnLst>
                                    </p:cTn>
                                  </p:par>
                                </p:childTnLst>
                              </p:cTn>
                            </p:par>
                            <p:par>
                              <p:cTn id="35" fill="hold">
                                <p:stCondLst>
                                  <p:cond delay="3000"/>
                                </p:stCondLst>
                                <p:childTnLst>
                                  <p:par>
                                    <p:cTn id="36" presetID="12" presetClass="entr" presetSubtype="4" fill="hold" grpId="0" nodeType="afterEffect">
                                      <p:stCondLst>
                                        <p:cond delay="0"/>
                                      </p:stCondLst>
                                      <p:iterate type="lt">
                                        <p:tmPct val="10000"/>
                                      </p:iterate>
                                      <p:childTnLst>
                                        <p:set>
                                          <p:cBhvr>
                                            <p:cTn id="37" dur="1" fill="hold">
                                              <p:stCondLst>
                                                <p:cond delay="0"/>
                                              </p:stCondLst>
                                            </p:cTn>
                                            <p:tgtEl>
                                              <p:spTgt spid="45"/>
                                            </p:tgtEl>
                                            <p:attrNameLst>
                                              <p:attrName>style.visibility</p:attrName>
                                            </p:attrNameLst>
                                          </p:cBhvr>
                                          <p:to>
                                            <p:strVal val="visible"/>
                                          </p:to>
                                        </p:set>
                                        <p:anim calcmode="lin" valueType="num">
                                          <p:cBhvr additive="base">
                                            <p:cTn id="38" dur="500"/>
                                            <p:tgtEl>
                                              <p:spTgt spid="45"/>
                                            </p:tgtEl>
                                            <p:attrNameLst>
                                              <p:attrName>ppt_y</p:attrName>
                                            </p:attrNameLst>
                                          </p:cBhvr>
                                          <p:tavLst>
                                            <p:tav tm="0">
                                              <p:val>
                                                <p:strVal val="#ppt_y+#ppt_h*1.125000"/>
                                              </p:val>
                                            </p:tav>
                                            <p:tav tm="100000">
                                              <p:val>
                                                <p:strVal val="#ppt_y"/>
                                              </p:val>
                                            </p:tav>
                                          </p:tavLst>
                                        </p:anim>
                                        <p:animEffect transition="in" filter="wipe(up)">
                                          <p:cBhvr>
                                            <p:cTn id="39" dur="500"/>
                                            <p:tgtEl>
                                              <p:spTgt spid="45"/>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500"/>
                                            <p:tgtEl>
                                              <p:spTgt spid="4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ldLvl="0" animBg="1"/>
          <p:bldP spid="38" grpId="0" bldLvl="0" animBg="1"/>
          <p:bldP spid="39" grpId="0" bldLvl="0" animBg="1"/>
          <p:bldP spid="40" grpId="0" bldLvl="0" animBg="1"/>
          <p:bldP spid="41" grpId="0" bldLvl="0" animBg="1"/>
          <p:bldP spid="42" grpId="0" bldLvl="0" animBg="1"/>
          <p:bldP spid="43" grpId="0"/>
          <p:bldP spid="45" grpId="0"/>
          <p:bldP spid="46" grpId="0"/>
          <p:bldP spid="48" grpId="0"/>
          <p:bldP spid="15"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3332060" y="2100817"/>
            <a:ext cx="6846239" cy="48006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110" b="1" dirty="0">
                <a:solidFill>
                  <a:srgbClr val="68517F"/>
                </a:solidFill>
                <a:latin typeface="+mn-ea"/>
              </a:rPr>
              <a:t>（一）坚持中国特色社会主义的基础教育发展道路</a:t>
            </a:r>
            <a:endParaRPr lang="zh-CN" altLang="en-US" sz="2110" b="1" dirty="0">
              <a:solidFill>
                <a:srgbClr val="68517F"/>
              </a:solidFill>
              <a:latin typeface="+mn-ea"/>
            </a:endParaRPr>
          </a:p>
        </p:txBody>
      </p:sp>
      <p:grpSp>
        <p:nvGrpSpPr>
          <p:cNvPr id="3" name="Group 23"/>
          <p:cNvGrpSpPr/>
          <p:nvPr/>
        </p:nvGrpSpPr>
        <p:grpSpPr>
          <a:xfrm>
            <a:off x="2778226" y="2157071"/>
            <a:ext cx="421235" cy="421235"/>
            <a:chOff x="0" y="-3664"/>
            <a:chExt cx="767929" cy="767929"/>
          </a:xfrm>
        </p:grpSpPr>
        <p:sp>
          <p:nvSpPr>
            <p:cNvPr id="6" name="Freeform: Shape 28"/>
            <p:cNvSpPr/>
            <p:nvPr/>
          </p:nvSpPr>
          <p:spPr>
            <a:xfrm>
              <a:off x="0" y="-3664"/>
              <a:ext cx="767929" cy="7679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chemeClr val="bg1"/>
                </a:gs>
                <a:gs pos="100000">
                  <a:schemeClr val="bg1">
                    <a:lumMod val="95000"/>
                  </a:schemeClr>
                </a:gs>
              </a:gsLst>
              <a:lin ang="2700000" scaled="1"/>
              <a:tileRect/>
            </a:gradFill>
            <a:ln w="12700" cap="rnd">
              <a:gradFill flip="none" rotWithShape="1">
                <a:gsLst>
                  <a:gs pos="0">
                    <a:schemeClr val="accent2"/>
                  </a:gs>
                  <a:gs pos="100000">
                    <a:srgbClr val="155798">
                      <a:alpha val="70000"/>
                    </a:srgbClr>
                  </a:gs>
                </a:gsLst>
                <a:lin ang="0" scaled="1"/>
                <a:tileRect/>
              </a:gradFill>
              <a:round/>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6435" tIns="48217" rIns="96435" bIns="48217" numCol="1" spcCol="0" rtlCol="0" fromWordArt="0" anchor="ctr" anchorCtr="0" forceAA="0" compatLnSpc="1">
              <a:noAutofit/>
            </a:bodyPr>
            <a:lstStyle/>
            <a:p>
              <a:pPr algn="ctr"/>
              <a:endParaRPr sz="100"/>
            </a:p>
          </p:txBody>
        </p:sp>
        <p:sp>
          <p:nvSpPr>
            <p:cNvPr id="7" name="Freeform: Shape 34"/>
            <p:cNvSpPr/>
            <p:nvPr/>
          </p:nvSpPr>
          <p:spPr>
            <a:xfrm>
              <a:off x="234638" y="224892"/>
              <a:ext cx="298653" cy="313261"/>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gradFill flip="none" rotWithShape="1">
              <a:gsLst>
                <a:gs pos="0">
                  <a:schemeClr val="bg1"/>
                </a:gs>
                <a:gs pos="100000">
                  <a:schemeClr val="bg1">
                    <a:lumMod val="95000"/>
                  </a:schemeClr>
                </a:gs>
              </a:gsLst>
              <a:lin ang="2700000" scaled="1"/>
              <a:tileRect/>
            </a:gradFill>
            <a:ln w="12700" cap="rnd">
              <a:gradFill flip="none" rotWithShape="1">
                <a:gsLst>
                  <a:gs pos="0">
                    <a:schemeClr val="accent2"/>
                  </a:gs>
                  <a:gs pos="100000">
                    <a:srgbClr val="155798">
                      <a:alpha val="70000"/>
                    </a:srgbClr>
                  </a:gs>
                </a:gsLst>
                <a:lin ang="0" scaled="1"/>
                <a:tileRect/>
              </a:gradFill>
              <a:round/>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6435" tIns="48217" rIns="96435" bIns="48217" numCol="1" spcCol="0" rtlCol="0" fromWordArt="0" anchor="ctr" anchorCtr="0" forceAA="0" compatLnSpc="1">
              <a:noAutofit/>
            </a:bodyPr>
            <a:lstStyle/>
            <a:p>
              <a:pPr algn="ctr"/>
              <a:endParaRPr sz="100"/>
            </a:p>
          </p:txBody>
        </p:sp>
      </p:grpSp>
      <p:cxnSp>
        <p:nvCxnSpPr>
          <p:cNvPr id="8" name="直接连接符 7"/>
          <p:cNvCxnSpPr/>
          <p:nvPr/>
        </p:nvCxnSpPr>
        <p:spPr>
          <a:xfrm>
            <a:off x="2290022" y="3341082"/>
            <a:ext cx="8930314" cy="0"/>
          </a:xfrm>
          <a:prstGeom prst="line">
            <a:avLst/>
          </a:prstGeom>
          <a:noFill/>
          <a:ln w="12700" cap="rnd">
            <a:gradFill flip="none" rotWithShape="1">
              <a:gsLst>
                <a:gs pos="0">
                  <a:schemeClr val="accent2"/>
                </a:gs>
                <a:gs pos="100000">
                  <a:srgbClr val="155798">
                    <a:alpha val="70000"/>
                  </a:srgbClr>
                </a:gs>
              </a:gsLst>
              <a:lin ang="0" scaled="1"/>
              <a:tileRect/>
            </a:gradFill>
            <a:prstDash val="dash"/>
            <a:round/>
          </a:ln>
          <a:effectLst/>
        </p:spPr>
        <p:style>
          <a:lnRef idx="1">
            <a:schemeClr val="accent1"/>
          </a:lnRef>
          <a:fillRef idx="0">
            <a:schemeClr val="accent1"/>
          </a:fillRef>
          <a:effectRef idx="0">
            <a:schemeClr val="accent1"/>
          </a:effectRef>
          <a:fontRef idx="minor">
            <a:schemeClr val="tx1"/>
          </a:fontRef>
        </p:style>
      </p:cxnSp>
      <p:sp>
        <p:nvSpPr>
          <p:cNvPr id="9" name="MH_Other_21"/>
          <p:cNvSpPr/>
          <p:nvPr>
            <p:custDataLst>
              <p:tags r:id="rId1"/>
            </p:custDataLst>
          </p:nvPr>
        </p:nvSpPr>
        <p:spPr>
          <a:xfrm flipV="1">
            <a:off x="5091335" y="3300901"/>
            <a:ext cx="2672732" cy="80363"/>
          </a:xfrm>
          <a:prstGeom prst="rect">
            <a:avLst/>
          </a:prstGeom>
          <a:gradFill flip="none" rotWithShape="0">
            <a:gsLst>
              <a:gs pos="100000">
                <a:schemeClr val="accent2"/>
              </a:gs>
              <a:gs pos="0">
                <a:srgbClr val="283C8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0"/>
          </a:p>
        </p:txBody>
      </p:sp>
      <p:sp>
        <p:nvSpPr>
          <p:cNvPr id="100" name="文本框 99"/>
          <p:cNvSpPr txBox="1"/>
          <p:nvPr/>
        </p:nvSpPr>
        <p:spPr>
          <a:xfrm>
            <a:off x="1621155" y="4010660"/>
            <a:ext cx="9924415" cy="2306955"/>
          </a:xfrm>
          <a:prstGeom prst="rect">
            <a:avLst/>
          </a:prstGeom>
          <a:noFill/>
          <a:ln w="9525">
            <a:noFill/>
          </a:ln>
        </p:spPr>
        <p:txBody>
          <a:bodyPr wrap="square">
            <a:spAutoFit/>
          </a:bodyPr>
          <a:p>
            <a:pPr marL="0" indent="508000" eaLnBrk="1" latinLnBrk="0" hangingPunct="1">
              <a:lnSpc>
                <a:spcPct val="120000"/>
              </a:lnSpc>
              <a:extLst>
                <a:ext uri="{35155182-B16C-46BC-9424-99874614C6A1}">
                  <wpsdc:indentchars xmlns:wpsdc="http://www.wps.cn/officeDocument/2017/drawingmlCustomData" val="200" checksum="282533468"/>
                </a:ext>
              </a:extLst>
            </a:pPr>
            <a:r>
              <a:rPr lang="zh-CN" sz="2000" b="0">
                <a:ea typeface="黑体" panose="02010609060101010101" charset="-122"/>
              </a:rPr>
              <a:t>新中国成立以来，基础教育领域坚持党的领导，坚持社会主义方向，走中国特色社会主义教育道路，坚持改革开放，强调立德树人，热爱社会主义祖国，促进学生全面发展，培养具有坚定信念的社会主义建设者和接班人。七十年来，全民的受教育水平极大提高。基础教育为国家培养合格毕业生数十亿计，培养了大批的合格公民、熟练劳动者和优秀人才。目前，新增劳动力平均受教育年限已经达到13.5年，相当于在接受义务教育、高中教育后又接受了1.5年的高等教育。</a:t>
            </a:r>
            <a:endParaRPr lang="zh-CN" altLang="en-US" sz="2000" b="0">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3332060" y="2100817"/>
            <a:ext cx="6846239" cy="48006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110" b="1" dirty="0">
                <a:solidFill>
                  <a:srgbClr val="68517F"/>
                </a:solidFill>
                <a:latin typeface="+mn-ea"/>
              </a:rPr>
              <a:t>（二）国家为全国基础教育制定统一规划</a:t>
            </a:r>
            <a:endParaRPr lang="zh-CN" altLang="en-US" sz="2110" b="1" dirty="0">
              <a:solidFill>
                <a:srgbClr val="68517F"/>
              </a:solidFill>
              <a:latin typeface="+mn-ea"/>
            </a:endParaRPr>
          </a:p>
        </p:txBody>
      </p:sp>
      <p:grpSp>
        <p:nvGrpSpPr>
          <p:cNvPr id="3" name="Group 23"/>
          <p:cNvGrpSpPr/>
          <p:nvPr/>
        </p:nvGrpSpPr>
        <p:grpSpPr>
          <a:xfrm>
            <a:off x="2778226" y="2157071"/>
            <a:ext cx="421235" cy="421235"/>
            <a:chOff x="0" y="-3664"/>
            <a:chExt cx="767929" cy="767929"/>
          </a:xfrm>
        </p:grpSpPr>
        <p:sp>
          <p:nvSpPr>
            <p:cNvPr id="6" name="Freeform: Shape 28"/>
            <p:cNvSpPr/>
            <p:nvPr/>
          </p:nvSpPr>
          <p:spPr>
            <a:xfrm>
              <a:off x="0" y="-3664"/>
              <a:ext cx="767929" cy="7679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chemeClr val="bg1"/>
                </a:gs>
                <a:gs pos="100000">
                  <a:schemeClr val="bg1">
                    <a:lumMod val="95000"/>
                  </a:schemeClr>
                </a:gs>
              </a:gsLst>
              <a:lin ang="2700000" scaled="1"/>
              <a:tileRect/>
            </a:gradFill>
            <a:ln w="12700" cap="rnd">
              <a:gradFill flip="none" rotWithShape="1">
                <a:gsLst>
                  <a:gs pos="0">
                    <a:schemeClr val="accent2"/>
                  </a:gs>
                  <a:gs pos="100000">
                    <a:srgbClr val="155798">
                      <a:alpha val="70000"/>
                    </a:srgbClr>
                  </a:gs>
                </a:gsLst>
                <a:lin ang="0" scaled="1"/>
                <a:tileRect/>
              </a:gradFill>
              <a:round/>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6435" tIns="48217" rIns="96435" bIns="48217" numCol="1" spcCol="0" rtlCol="0" fromWordArt="0" anchor="ctr" anchorCtr="0" forceAA="0" compatLnSpc="1">
              <a:noAutofit/>
            </a:bodyPr>
            <a:lstStyle/>
            <a:p>
              <a:pPr algn="ctr"/>
              <a:endParaRPr sz="100"/>
            </a:p>
          </p:txBody>
        </p:sp>
        <p:sp>
          <p:nvSpPr>
            <p:cNvPr id="7" name="Freeform: Shape 34"/>
            <p:cNvSpPr/>
            <p:nvPr/>
          </p:nvSpPr>
          <p:spPr>
            <a:xfrm>
              <a:off x="234638" y="224892"/>
              <a:ext cx="298653" cy="313261"/>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gradFill flip="none" rotWithShape="1">
              <a:gsLst>
                <a:gs pos="0">
                  <a:schemeClr val="bg1"/>
                </a:gs>
                <a:gs pos="100000">
                  <a:schemeClr val="bg1">
                    <a:lumMod val="95000"/>
                  </a:schemeClr>
                </a:gs>
              </a:gsLst>
              <a:lin ang="2700000" scaled="1"/>
              <a:tileRect/>
            </a:gradFill>
            <a:ln w="12700" cap="rnd">
              <a:gradFill flip="none" rotWithShape="1">
                <a:gsLst>
                  <a:gs pos="0">
                    <a:schemeClr val="accent2"/>
                  </a:gs>
                  <a:gs pos="100000">
                    <a:srgbClr val="155798">
                      <a:alpha val="70000"/>
                    </a:srgbClr>
                  </a:gs>
                </a:gsLst>
                <a:lin ang="0" scaled="1"/>
                <a:tileRect/>
              </a:gradFill>
              <a:round/>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6435" tIns="48217" rIns="96435" bIns="48217" numCol="1" spcCol="0" rtlCol="0" fromWordArt="0" anchor="ctr" anchorCtr="0" forceAA="0" compatLnSpc="1">
              <a:noAutofit/>
            </a:bodyPr>
            <a:lstStyle/>
            <a:p>
              <a:pPr algn="ctr"/>
              <a:endParaRPr sz="100"/>
            </a:p>
          </p:txBody>
        </p:sp>
      </p:grpSp>
      <p:cxnSp>
        <p:nvCxnSpPr>
          <p:cNvPr id="8" name="直接连接符 7"/>
          <p:cNvCxnSpPr/>
          <p:nvPr/>
        </p:nvCxnSpPr>
        <p:spPr>
          <a:xfrm>
            <a:off x="2290022" y="3341082"/>
            <a:ext cx="8930314" cy="0"/>
          </a:xfrm>
          <a:prstGeom prst="line">
            <a:avLst/>
          </a:prstGeom>
          <a:noFill/>
          <a:ln w="12700" cap="rnd">
            <a:gradFill flip="none" rotWithShape="1">
              <a:gsLst>
                <a:gs pos="0">
                  <a:schemeClr val="accent2"/>
                </a:gs>
                <a:gs pos="100000">
                  <a:srgbClr val="155798">
                    <a:alpha val="70000"/>
                  </a:srgbClr>
                </a:gs>
              </a:gsLst>
              <a:lin ang="0" scaled="1"/>
              <a:tileRect/>
            </a:gradFill>
            <a:prstDash val="dash"/>
            <a:round/>
          </a:ln>
          <a:effectLst/>
        </p:spPr>
        <p:style>
          <a:lnRef idx="1">
            <a:schemeClr val="accent1"/>
          </a:lnRef>
          <a:fillRef idx="0">
            <a:schemeClr val="accent1"/>
          </a:fillRef>
          <a:effectRef idx="0">
            <a:schemeClr val="accent1"/>
          </a:effectRef>
          <a:fontRef idx="minor">
            <a:schemeClr val="tx1"/>
          </a:fontRef>
        </p:style>
      </p:cxnSp>
      <p:sp>
        <p:nvSpPr>
          <p:cNvPr id="9" name="MH_Other_21"/>
          <p:cNvSpPr/>
          <p:nvPr>
            <p:custDataLst>
              <p:tags r:id="rId1"/>
            </p:custDataLst>
          </p:nvPr>
        </p:nvSpPr>
        <p:spPr>
          <a:xfrm flipV="1">
            <a:off x="5091335" y="3300901"/>
            <a:ext cx="2672732" cy="80363"/>
          </a:xfrm>
          <a:prstGeom prst="rect">
            <a:avLst/>
          </a:prstGeom>
          <a:gradFill flip="none" rotWithShape="0">
            <a:gsLst>
              <a:gs pos="100000">
                <a:schemeClr val="accent2"/>
              </a:gs>
              <a:gs pos="0">
                <a:srgbClr val="283C8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0"/>
          </a:p>
        </p:txBody>
      </p:sp>
      <p:sp>
        <p:nvSpPr>
          <p:cNvPr id="100" name="文本框 99"/>
          <p:cNvSpPr txBox="1"/>
          <p:nvPr/>
        </p:nvSpPr>
        <p:spPr>
          <a:xfrm>
            <a:off x="1844040" y="3939540"/>
            <a:ext cx="9167495" cy="2306955"/>
          </a:xfrm>
          <a:prstGeom prst="rect">
            <a:avLst/>
          </a:prstGeom>
          <a:noFill/>
          <a:ln w="9525">
            <a:noFill/>
          </a:ln>
        </p:spPr>
        <p:txBody>
          <a:bodyPr wrap="square">
            <a:spAutoFit/>
          </a:bodyPr>
          <a:p>
            <a:pPr marL="0" indent="508000" eaLnBrk="1" latinLnBrk="0" hangingPunct="1">
              <a:lnSpc>
                <a:spcPct val="120000"/>
              </a:lnSpc>
              <a:extLst>
                <a:ext uri="{35155182-B16C-46BC-9424-99874614C6A1}">
                  <wpsdc:indentchars xmlns:wpsdc="http://www.wps.cn/officeDocument/2017/drawingmlCustomData" val="200" checksum="282533468"/>
                </a:ext>
              </a:extLst>
            </a:pPr>
            <a:r>
              <a:rPr lang="zh-CN" sz="2000" b="0">
                <a:ea typeface="黑体" panose="02010609060101010101" charset="-122"/>
              </a:rPr>
              <a:t>七十年来，党和国家对基础教育予以了极大重视，置于多个国民经济和社会发展和社会发展的宏观规划中给与重要的计划地位和项目安排，使基础教育在社会主义现代化全局中得以突显。</a:t>
            </a:r>
            <a:endParaRPr lang="zh-CN" sz="2000" b="0">
              <a:ea typeface="黑体" panose="02010609060101010101" charset="-122"/>
            </a:endParaRPr>
          </a:p>
          <a:p>
            <a:pPr marL="0" indent="508000" eaLnBrk="1" latinLnBrk="0" hangingPunct="1">
              <a:lnSpc>
                <a:spcPct val="120000"/>
              </a:lnSpc>
              <a:extLst>
                <a:ext uri="{35155182-B16C-46BC-9424-99874614C6A1}">
                  <wpsdc:indentchars xmlns:wpsdc="http://www.wps.cn/officeDocument/2017/drawingmlCustomData" val="200" checksum="282533468"/>
                </a:ext>
              </a:extLst>
            </a:pPr>
            <a:r>
              <a:rPr lang="zh-CN" sz="2000" b="0">
                <a:ea typeface="黑体" panose="02010609060101010101" charset="-122"/>
              </a:rPr>
              <a:t>长期统一的教育规划和教学计划推动了世界上学生最多的基础教育的科学性、均衡性、持续性、融通性、标准化和资源共享发展，提高了基础教育的办学质量效益。</a:t>
            </a:r>
            <a:endParaRPr lang="zh-CN" sz="2000" b="0">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3332060" y="2100817"/>
            <a:ext cx="6846239" cy="48006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110" b="1" dirty="0">
                <a:solidFill>
                  <a:srgbClr val="68517F"/>
                </a:solidFill>
                <a:latin typeface="+mn-ea"/>
              </a:rPr>
              <a:t>（三）中央政府统一领导全国基础教育</a:t>
            </a:r>
            <a:endParaRPr lang="zh-CN" altLang="en-US" sz="2110" b="1" dirty="0">
              <a:solidFill>
                <a:srgbClr val="68517F"/>
              </a:solidFill>
              <a:latin typeface="+mn-ea"/>
            </a:endParaRPr>
          </a:p>
        </p:txBody>
      </p:sp>
      <p:grpSp>
        <p:nvGrpSpPr>
          <p:cNvPr id="3" name="Group 23"/>
          <p:cNvGrpSpPr/>
          <p:nvPr/>
        </p:nvGrpSpPr>
        <p:grpSpPr>
          <a:xfrm>
            <a:off x="2778226" y="2157071"/>
            <a:ext cx="421235" cy="421235"/>
            <a:chOff x="0" y="-3664"/>
            <a:chExt cx="767929" cy="767929"/>
          </a:xfrm>
        </p:grpSpPr>
        <p:sp>
          <p:nvSpPr>
            <p:cNvPr id="6" name="Freeform: Shape 28"/>
            <p:cNvSpPr/>
            <p:nvPr/>
          </p:nvSpPr>
          <p:spPr>
            <a:xfrm>
              <a:off x="0" y="-3664"/>
              <a:ext cx="767929" cy="7679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chemeClr val="bg1"/>
                </a:gs>
                <a:gs pos="100000">
                  <a:schemeClr val="bg1">
                    <a:lumMod val="95000"/>
                  </a:schemeClr>
                </a:gs>
              </a:gsLst>
              <a:lin ang="2700000" scaled="1"/>
              <a:tileRect/>
            </a:gradFill>
            <a:ln w="12700" cap="rnd">
              <a:gradFill flip="none" rotWithShape="1">
                <a:gsLst>
                  <a:gs pos="0">
                    <a:schemeClr val="accent2"/>
                  </a:gs>
                  <a:gs pos="100000">
                    <a:srgbClr val="155798">
                      <a:alpha val="70000"/>
                    </a:srgbClr>
                  </a:gs>
                </a:gsLst>
                <a:lin ang="0" scaled="1"/>
                <a:tileRect/>
              </a:gradFill>
              <a:round/>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6435" tIns="48217" rIns="96435" bIns="48217" numCol="1" spcCol="0" rtlCol="0" fromWordArt="0" anchor="ctr" anchorCtr="0" forceAA="0" compatLnSpc="1">
              <a:noAutofit/>
            </a:bodyPr>
            <a:lstStyle/>
            <a:p>
              <a:pPr algn="ctr"/>
              <a:endParaRPr sz="100"/>
            </a:p>
          </p:txBody>
        </p:sp>
        <p:sp>
          <p:nvSpPr>
            <p:cNvPr id="7" name="Freeform: Shape 34"/>
            <p:cNvSpPr/>
            <p:nvPr/>
          </p:nvSpPr>
          <p:spPr>
            <a:xfrm>
              <a:off x="234638" y="224892"/>
              <a:ext cx="298653" cy="313261"/>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gradFill flip="none" rotWithShape="1">
              <a:gsLst>
                <a:gs pos="0">
                  <a:schemeClr val="bg1"/>
                </a:gs>
                <a:gs pos="100000">
                  <a:schemeClr val="bg1">
                    <a:lumMod val="95000"/>
                  </a:schemeClr>
                </a:gs>
              </a:gsLst>
              <a:lin ang="2700000" scaled="1"/>
              <a:tileRect/>
            </a:gradFill>
            <a:ln w="12700" cap="rnd">
              <a:gradFill flip="none" rotWithShape="1">
                <a:gsLst>
                  <a:gs pos="0">
                    <a:schemeClr val="accent2"/>
                  </a:gs>
                  <a:gs pos="100000">
                    <a:srgbClr val="155798">
                      <a:alpha val="70000"/>
                    </a:srgbClr>
                  </a:gs>
                </a:gsLst>
                <a:lin ang="0" scaled="1"/>
                <a:tileRect/>
              </a:gradFill>
              <a:round/>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6435" tIns="48217" rIns="96435" bIns="48217" numCol="1" spcCol="0" rtlCol="0" fromWordArt="0" anchor="ctr" anchorCtr="0" forceAA="0" compatLnSpc="1">
              <a:noAutofit/>
            </a:bodyPr>
            <a:lstStyle/>
            <a:p>
              <a:pPr algn="ctr"/>
              <a:endParaRPr sz="100"/>
            </a:p>
          </p:txBody>
        </p:sp>
      </p:grpSp>
      <p:cxnSp>
        <p:nvCxnSpPr>
          <p:cNvPr id="8" name="直接连接符 7"/>
          <p:cNvCxnSpPr/>
          <p:nvPr/>
        </p:nvCxnSpPr>
        <p:spPr>
          <a:xfrm>
            <a:off x="2290022" y="3341082"/>
            <a:ext cx="8930314" cy="0"/>
          </a:xfrm>
          <a:prstGeom prst="line">
            <a:avLst/>
          </a:prstGeom>
          <a:noFill/>
          <a:ln w="12700" cap="rnd">
            <a:gradFill flip="none" rotWithShape="1">
              <a:gsLst>
                <a:gs pos="0">
                  <a:schemeClr val="accent2"/>
                </a:gs>
                <a:gs pos="100000">
                  <a:srgbClr val="155798">
                    <a:alpha val="70000"/>
                  </a:srgbClr>
                </a:gs>
              </a:gsLst>
              <a:lin ang="0" scaled="1"/>
              <a:tileRect/>
            </a:gradFill>
            <a:prstDash val="dash"/>
            <a:round/>
          </a:ln>
          <a:effectLst/>
        </p:spPr>
        <p:style>
          <a:lnRef idx="1">
            <a:schemeClr val="accent1"/>
          </a:lnRef>
          <a:fillRef idx="0">
            <a:schemeClr val="accent1"/>
          </a:fillRef>
          <a:effectRef idx="0">
            <a:schemeClr val="accent1"/>
          </a:effectRef>
          <a:fontRef idx="minor">
            <a:schemeClr val="tx1"/>
          </a:fontRef>
        </p:style>
      </p:cxnSp>
      <p:sp>
        <p:nvSpPr>
          <p:cNvPr id="9" name="MH_Other_21"/>
          <p:cNvSpPr/>
          <p:nvPr>
            <p:custDataLst>
              <p:tags r:id="rId1"/>
            </p:custDataLst>
          </p:nvPr>
        </p:nvSpPr>
        <p:spPr>
          <a:xfrm flipV="1">
            <a:off x="5091335" y="3300901"/>
            <a:ext cx="2672732" cy="80363"/>
          </a:xfrm>
          <a:prstGeom prst="rect">
            <a:avLst/>
          </a:prstGeom>
          <a:gradFill flip="none" rotWithShape="0">
            <a:gsLst>
              <a:gs pos="100000">
                <a:schemeClr val="accent2"/>
              </a:gs>
              <a:gs pos="0">
                <a:srgbClr val="283C8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0"/>
          </a:p>
        </p:txBody>
      </p:sp>
      <p:sp>
        <p:nvSpPr>
          <p:cNvPr id="100" name="文本框 99"/>
          <p:cNvSpPr txBox="1"/>
          <p:nvPr/>
        </p:nvSpPr>
        <p:spPr>
          <a:xfrm>
            <a:off x="1504950" y="3963670"/>
            <a:ext cx="9167495" cy="2306955"/>
          </a:xfrm>
          <a:prstGeom prst="rect">
            <a:avLst/>
          </a:prstGeom>
          <a:noFill/>
          <a:ln w="9525">
            <a:noFill/>
          </a:ln>
        </p:spPr>
        <p:txBody>
          <a:bodyPr wrap="square">
            <a:spAutoFit/>
          </a:bodyPr>
          <a:p>
            <a:pPr marL="0" indent="508000" eaLnBrk="1" latinLnBrk="0" hangingPunct="1">
              <a:lnSpc>
                <a:spcPct val="120000"/>
              </a:lnSpc>
              <a:extLst>
                <a:ext uri="{35155182-B16C-46BC-9424-99874614C6A1}">
                  <wpsdc:indentchars xmlns:wpsdc="http://www.wps.cn/officeDocument/2017/drawingmlCustomData" val="200" checksum="282533468"/>
                </a:ext>
              </a:extLst>
            </a:pPr>
            <a:r>
              <a:rPr lang="zh-CN" sz="2000" b="0">
                <a:ea typeface="黑体" panose="02010609060101010101" charset="-122"/>
              </a:rPr>
              <a:t>1985年，《关于教育体制改革的决定》要求，把发展基础教育的责任交给地方，分级办学，分级管理，一段时间内形成了县主管高中，乡主管初中，村主办小学，城市分市、区办学的格局。</a:t>
            </a:r>
            <a:endParaRPr lang="zh-CN" sz="2000" b="0">
              <a:ea typeface="黑体" panose="02010609060101010101" charset="-122"/>
            </a:endParaRPr>
          </a:p>
          <a:p>
            <a:pPr marL="0" indent="508000" eaLnBrk="1" latinLnBrk="0" hangingPunct="1">
              <a:lnSpc>
                <a:spcPct val="120000"/>
              </a:lnSpc>
              <a:extLst>
                <a:ext uri="{35155182-B16C-46BC-9424-99874614C6A1}">
                  <wpsdc:indentchars xmlns:wpsdc="http://www.wps.cn/officeDocument/2017/drawingmlCustomData" val="200" checksum="282533468"/>
                </a:ext>
              </a:extLst>
            </a:pPr>
            <a:r>
              <a:rPr lang="zh-CN" sz="2000" b="0">
                <a:ea typeface="黑体" panose="02010609060101010101" charset="-122"/>
              </a:rPr>
              <a:t>2006年修订的《义务教育法》改变了这一做法，明确了义务教育投入实行国务院和地方各级人民政府根据职责共同负担，省、自治区、直辖市人民政府负责统筹落实管理和经费的“双统筹”体制。</a:t>
            </a:r>
            <a:endParaRPr lang="zh-CN" sz="2000" b="0">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3332060" y="2100817"/>
            <a:ext cx="6846239" cy="48006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110" b="1" dirty="0">
                <a:solidFill>
                  <a:srgbClr val="68517F"/>
                </a:solidFill>
                <a:latin typeface="+mn-ea"/>
              </a:rPr>
              <a:t>（四）基础教育分别由各省、自治区、直辖市统筹实施</a:t>
            </a:r>
            <a:endParaRPr lang="zh-CN" altLang="en-US" sz="2110" b="1" dirty="0">
              <a:solidFill>
                <a:srgbClr val="68517F"/>
              </a:solidFill>
              <a:latin typeface="+mn-ea"/>
            </a:endParaRPr>
          </a:p>
        </p:txBody>
      </p:sp>
      <p:grpSp>
        <p:nvGrpSpPr>
          <p:cNvPr id="3" name="Group 23"/>
          <p:cNvGrpSpPr/>
          <p:nvPr/>
        </p:nvGrpSpPr>
        <p:grpSpPr>
          <a:xfrm>
            <a:off x="2778226" y="2157071"/>
            <a:ext cx="421235" cy="421235"/>
            <a:chOff x="0" y="-3664"/>
            <a:chExt cx="767929" cy="767929"/>
          </a:xfrm>
        </p:grpSpPr>
        <p:sp>
          <p:nvSpPr>
            <p:cNvPr id="6" name="Freeform: Shape 28"/>
            <p:cNvSpPr/>
            <p:nvPr/>
          </p:nvSpPr>
          <p:spPr>
            <a:xfrm>
              <a:off x="0" y="-3664"/>
              <a:ext cx="767929" cy="7679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chemeClr val="bg1"/>
                </a:gs>
                <a:gs pos="100000">
                  <a:schemeClr val="bg1">
                    <a:lumMod val="95000"/>
                  </a:schemeClr>
                </a:gs>
              </a:gsLst>
              <a:lin ang="2700000" scaled="1"/>
              <a:tileRect/>
            </a:gradFill>
            <a:ln w="12700" cap="rnd">
              <a:gradFill flip="none" rotWithShape="1">
                <a:gsLst>
                  <a:gs pos="0">
                    <a:schemeClr val="accent2"/>
                  </a:gs>
                  <a:gs pos="100000">
                    <a:srgbClr val="155798">
                      <a:alpha val="70000"/>
                    </a:srgbClr>
                  </a:gs>
                </a:gsLst>
                <a:lin ang="0" scaled="1"/>
                <a:tileRect/>
              </a:gradFill>
              <a:round/>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6435" tIns="48217" rIns="96435" bIns="48217" numCol="1" spcCol="0" rtlCol="0" fromWordArt="0" anchor="ctr" anchorCtr="0" forceAA="0" compatLnSpc="1">
              <a:noAutofit/>
            </a:bodyPr>
            <a:lstStyle/>
            <a:p>
              <a:pPr algn="ctr"/>
              <a:endParaRPr sz="100"/>
            </a:p>
          </p:txBody>
        </p:sp>
        <p:sp>
          <p:nvSpPr>
            <p:cNvPr id="7" name="Freeform: Shape 34"/>
            <p:cNvSpPr/>
            <p:nvPr/>
          </p:nvSpPr>
          <p:spPr>
            <a:xfrm>
              <a:off x="234638" y="224892"/>
              <a:ext cx="298653" cy="313261"/>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gradFill flip="none" rotWithShape="1">
              <a:gsLst>
                <a:gs pos="0">
                  <a:schemeClr val="bg1"/>
                </a:gs>
                <a:gs pos="100000">
                  <a:schemeClr val="bg1">
                    <a:lumMod val="95000"/>
                  </a:schemeClr>
                </a:gs>
              </a:gsLst>
              <a:lin ang="2700000" scaled="1"/>
              <a:tileRect/>
            </a:gradFill>
            <a:ln w="12700" cap="rnd">
              <a:gradFill flip="none" rotWithShape="1">
                <a:gsLst>
                  <a:gs pos="0">
                    <a:schemeClr val="accent2"/>
                  </a:gs>
                  <a:gs pos="100000">
                    <a:srgbClr val="155798">
                      <a:alpha val="70000"/>
                    </a:srgbClr>
                  </a:gs>
                </a:gsLst>
                <a:lin ang="0" scaled="1"/>
                <a:tileRect/>
              </a:gradFill>
              <a:round/>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6435" tIns="48217" rIns="96435" bIns="48217" numCol="1" spcCol="0" rtlCol="0" fromWordArt="0" anchor="ctr" anchorCtr="0" forceAA="0" compatLnSpc="1">
              <a:noAutofit/>
            </a:bodyPr>
            <a:lstStyle/>
            <a:p>
              <a:pPr algn="ctr"/>
              <a:endParaRPr sz="100"/>
            </a:p>
          </p:txBody>
        </p:sp>
      </p:grpSp>
      <p:cxnSp>
        <p:nvCxnSpPr>
          <p:cNvPr id="8" name="直接连接符 7"/>
          <p:cNvCxnSpPr/>
          <p:nvPr/>
        </p:nvCxnSpPr>
        <p:spPr>
          <a:xfrm>
            <a:off x="2290022" y="3341082"/>
            <a:ext cx="8930314" cy="0"/>
          </a:xfrm>
          <a:prstGeom prst="line">
            <a:avLst/>
          </a:prstGeom>
          <a:noFill/>
          <a:ln w="12700" cap="rnd">
            <a:gradFill flip="none" rotWithShape="1">
              <a:gsLst>
                <a:gs pos="0">
                  <a:schemeClr val="accent2"/>
                </a:gs>
                <a:gs pos="100000">
                  <a:srgbClr val="155798">
                    <a:alpha val="70000"/>
                  </a:srgbClr>
                </a:gs>
              </a:gsLst>
              <a:lin ang="0" scaled="1"/>
              <a:tileRect/>
            </a:gradFill>
            <a:prstDash val="dash"/>
            <a:round/>
          </a:ln>
          <a:effectLst/>
        </p:spPr>
        <p:style>
          <a:lnRef idx="1">
            <a:schemeClr val="accent1"/>
          </a:lnRef>
          <a:fillRef idx="0">
            <a:schemeClr val="accent1"/>
          </a:fillRef>
          <a:effectRef idx="0">
            <a:schemeClr val="accent1"/>
          </a:effectRef>
          <a:fontRef idx="minor">
            <a:schemeClr val="tx1"/>
          </a:fontRef>
        </p:style>
      </p:cxnSp>
      <p:sp>
        <p:nvSpPr>
          <p:cNvPr id="9" name="MH_Other_21"/>
          <p:cNvSpPr/>
          <p:nvPr>
            <p:custDataLst>
              <p:tags r:id="rId1"/>
            </p:custDataLst>
          </p:nvPr>
        </p:nvSpPr>
        <p:spPr>
          <a:xfrm flipV="1">
            <a:off x="5091335" y="3300901"/>
            <a:ext cx="2672732" cy="80363"/>
          </a:xfrm>
          <a:prstGeom prst="rect">
            <a:avLst/>
          </a:prstGeom>
          <a:gradFill flip="none" rotWithShape="0">
            <a:gsLst>
              <a:gs pos="100000">
                <a:schemeClr val="accent2"/>
              </a:gs>
              <a:gs pos="0">
                <a:srgbClr val="283C8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0"/>
          </a:p>
        </p:txBody>
      </p:sp>
      <p:sp>
        <p:nvSpPr>
          <p:cNvPr id="100" name="文本框 99"/>
          <p:cNvSpPr txBox="1"/>
          <p:nvPr/>
        </p:nvSpPr>
        <p:spPr>
          <a:xfrm>
            <a:off x="1406525" y="3955415"/>
            <a:ext cx="9924415" cy="2306955"/>
          </a:xfrm>
          <a:prstGeom prst="rect">
            <a:avLst/>
          </a:prstGeom>
          <a:noFill/>
          <a:ln w="9525">
            <a:noFill/>
          </a:ln>
        </p:spPr>
        <p:txBody>
          <a:bodyPr wrap="square">
            <a:spAutoFit/>
          </a:bodyPr>
          <a:p>
            <a:pPr marL="0" indent="508000" eaLnBrk="1" latinLnBrk="0" hangingPunct="1">
              <a:lnSpc>
                <a:spcPct val="120000"/>
              </a:lnSpc>
              <a:extLst>
                <a:ext uri="{35155182-B16C-46BC-9424-99874614C6A1}">
                  <wpsdc:indentchars xmlns:wpsdc="http://www.wps.cn/officeDocument/2017/drawingmlCustomData" val="200" checksum="282533468"/>
                </a:ext>
              </a:extLst>
            </a:pPr>
            <a:r>
              <a:rPr lang="zh-CN" sz="2000" b="0">
                <a:ea typeface="黑体" panose="02010609060101010101" charset="-122"/>
              </a:rPr>
              <a:t>在中央的统一领导下，省级政府统筹，县级政府实施的体制，调动了中央和地方改革发展基础教育的积极性，特别是“省级统筹、以县为主”的管理体制，对于防止基础教育管理权限下放过低，强调财力和管理能力较强的省级政府的责任，起到了重要的作用。各地根据不同经济社会和教育发展水平，有计划分阶段统筹实施。在中央的统筹协调下，各地确定“六三制”、“五四制”或“九年一贯制”的学制，符合不同的省情，取得了较好的效果。</a:t>
            </a:r>
            <a:endParaRPr lang="zh-CN" sz="2000" b="0">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248"/>
            <a:ext cx="12858750" cy="7289552"/>
          </a:xfrm>
          <a:prstGeom prst="rect">
            <a:avLst/>
          </a:prstGeom>
          <a:blipFill dpi="0" rotWithShape="1">
            <a:blip r:embed="rId1" cstate="email"/>
            <a:srcRect/>
            <a:stretch>
              <a:fillRect/>
            </a:stretch>
          </a:bli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 name="矩形 6"/>
          <p:cNvSpPr/>
          <p:nvPr/>
        </p:nvSpPr>
        <p:spPr>
          <a:xfrm>
            <a:off x="-12700" y="0"/>
            <a:ext cx="3773170" cy="7289800"/>
          </a:xfrm>
          <a:prstGeom prst="rect">
            <a:avLst/>
          </a:prstGeom>
          <a:solidFill>
            <a:srgbClr val="0170C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2" name="组合 1"/>
          <p:cNvGrpSpPr/>
          <p:nvPr/>
        </p:nvGrpSpPr>
        <p:grpSpPr>
          <a:xfrm>
            <a:off x="616496" y="2238604"/>
            <a:ext cx="3023442" cy="1564196"/>
            <a:chOff x="1819275" y="1143000"/>
            <a:chExt cx="2867025" cy="1483273"/>
          </a:xfrm>
        </p:grpSpPr>
        <p:sp>
          <p:nvSpPr>
            <p:cNvPr id="3" name="矩形 2"/>
            <p:cNvSpPr/>
            <p:nvPr/>
          </p:nvSpPr>
          <p:spPr>
            <a:xfrm>
              <a:off x="1819275" y="1143000"/>
              <a:ext cx="2590800" cy="1266825"/>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2095500" y="1359448"/>
              <a:ext cx="2590800" cy="1266825"/>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330" b="1" dirty="0">
                <a:solidFill>
                  <a:srgbClr val="4EB796"/>
                </a:solidFill>
                <a:latin typeface="微软雅黑" panose="020B0503020204020204" pitchFamily="34" charset="-122"/>
                <a:ea typeface="微软雅黑" panose="020B0503020204020204" pitchFamily="34" charset="-122"/>
              </a:endParaRPr>
            </a:p>
          </p:txBody>
        </p:sp>
      </p:grpSp>
      <p:sp>
        <p:nvSpPr>
          <p:cNvPr id="19" name="文本框 18"/>
          <p:cNvSpPr txBox="1"/>
          <p:nvPr/>
        </p:nvSpPr>
        <p:spPr>
          <a:xfrm>
            <a:off x="666975" y="3989353"/>
            <a:ext cx="2922484" cy="707886"/>
          </a:xfrm>
          <a:prstGeom prst="rect">
            <a:avLst/>
          </a:prstGeom>
          <a:noFill/>
        </p:spPr>
        <p:txBody>
          <a:bodyPr wrap="square" rtlCol="0">
            <a:spAutoFit/>
          </a:bodyPr>
          <a:lstStyle/>
          <a:p>
            <a:pPr algn="ctr"/>
            <a:r>
              <a:rPr lang="en-US" altLang="zh-CN" sz="4000" dirty="0">
                <a:solidFill>
                  <a:schemeClr val="bg1"/>
                </a:solidFill>
                <a:latin typeface="Kozuka Gothic Pro M" panose="020B0700000000000000" pitchFamily="34" charset="-128"/>
                <a:ea typeface="Kozuka Gothic Pro M" panose="020B0700000000000000" pitchFamily="34" charset="-128"/>
              </a:rPr>
              <a:t>CONTENTS</a:t>
            </a:r>
            <a:endParaRPr lang="zh-CN" altLang="en-US" sz="4000" dirty="0">
              <a:solidFill>
                <a:schemeClr val="bg1"/>
              </a:solidFill>
              <a:latin typeface="Kozuka Gothic Pro M" panose="020B0700000000000000" pitchFamily="34" charset="-128"/>
              <a:ea typeface="Kozuka Gothic Pro M" panose="020B0700000000000000" pitchFamily="34" charset="-128"/>
            </a:endParaRPr>
          </a:p>
        </p:txBody>
      </p:sp>
      <p:sp>
        <p:nvSpPr>
          <p:cNvPr id="23" name="剪去单角的矩形 22"/>
          <p:cNvSpPr/>
          <p:nvPr/>
        </p:nvSpPr>
        <p:spPr>
          <a:xfrm>
            <a:off x="5022850" y="1809750"/>
            <a:ext cx="7712710" cy="657225"/>
          </a:xfrm>
          <a:custGeom>
            <a:avLst/>
            <a:gdLst>
              <a:gd name="connsiteX0" fmla="*/ 0 w 4648200"/>
              <a:gd name="connsiteY0" fmla="*/ 0 h 476250"/>
              <a:gd name="connsiteX1" fmla="*/ 4568823 w 4648200"/>
              <a:gd name="connsiteY1" fmla="*/ 0 h 476250"/>
              <a:gd name="connsiteX2" fmla="*/ 4648200 w 4648200"/>
              <a:gd name="connsiteY2" fmla="*/ 79377 h 476250"/>
              <a:gd name="connsiteX3" fmla="*/ 4648200 w 4648200"/>
              <a:gd name="connsiteY3" fmla="*/ 476250 h 476250"/>
              <a:gd name="connsiteX4" fmla="*/ 0 w 4648200"/>
              <a:gd name="connsiteY4" fmla="*/ 476250 h 476250"/>
              <a:gd name="connsiteX5" fmla="*/ 0 w 4648200"/>
              <a:gd name="connsiteY5" fmla="*/ 0 h 476250"/>
              <a:gd name="connsiteX0-1" fmla="*/ 0 w 4772025"/>
              <a:gd name="connsiteY0-2" fmla="*/ 0 h 476250"/>
              <a:gd name="connsiteX1-3" fmla="*/ 4568823 w 4772025"/>
              <a:gd name="connsiteY1-4" fmla="*/ 0 h 476250"/>
              <a:gd name="connsiteX2-5" fmla="*/ 4772025 w 4772025"/>
              <a:gd name="connsiteY2-6" fmla="*/ 241302 h 476250"/>
              <a:gd name="connsiteX3-7" fmla="*/ 4648200 w 4772025"/>
              <a:gd name="connsiteY3-8" fmla="*/ 476250 h 476250"/>
              <a:gd name="connsiteX4-9" fmla="*/ 0 w 4772025"/>
              <a:gd name="connsiteY4-10" fmla="*/ 476250 h 476250"/>
              <a:gd name="connsiteX5-11" fmla="*/ 0 w 4772025"/>
              <a:gd name="connsiteY5-12" fmla="*/ 0 h 476250"/>
              <a:gd name="connsiteX0-13" fmla="*/ 0 w 4767262"/>
              <a:gd name="connsiteY0-14" fmla="*/ 0 h 476250"/>
              <a:gd name="connsiteX1-15" fmla="*/ 4568823 w 4767262"/>
              <a:gd name="connsiteY1-16" fmla="*/ 0 h 476250"/>
              <a:gd name="connsiteX2-17" fmla="*/ 4767262 w 4767262"/>
              <a:gd name="connsiteY2-18" fmla="*/ 207964 h 476250"/>
              <a:gd name="connsiteX3-19" fmla="*/ 4648200 w 4767262"/>
              <a:gd name="connsiteY3-20" fmla="*/ 476250 h 476250"/>
              <a:gd name="connsiteX4-21" fmla="*/ 0 w 4767262"/>
              <a:gd name="connsiteY4-22" fmla="*/ 476250 h 476250"/>
              <a:gd name="connsiteX5-23" fmla="*/ 0 w 4767262"/>
              <a:gd name="connsiteY5-24" fmla="*/ 0 h 476250"/>
              <a:gd name="connsiteX0-25" fmla="*/ 0 w 4872037"/>
              <a:gd name="connsiteY0-26" fmla="*/ 0 h 476250"/>
              <a:gd name="connsiteX1-27" fmla="*/ 4568823 w 4872037"/>
              <a:gd name="connsiteY1-28" fmla="*/ 0 h 476250"/>
              <a:gd name="connsiteX2-29" fmla="*/ 4872037 w 4872037"/>
              <a:gd name="connsiteY2-30" fmla="*/ 231777 h 476250"/>
              <a:gd name="connsiteX3-31" fmla="*/ 4648200 w 4872037"/>
              <a:gd name="connsiteY3-32" fmla="*/ 476250 h 476250"/>
              <a:gd name="connsiteX4-33" fmla="*/ 0 w 4872037"/>
              <a:gd name="connsiteY4-34" fmla="*/ 476250 h 476250"/>
              <a:gd name="connsiteX5-35" fmla="*/ 0 w 4872037"/>
              <a:gd name="connsiteY5-36" fmla="*/ 0 h 476250"/>
              <a:gd name="connsiteX0-37" fmla="*/ 0 w 4872037"/>
              <a:gd name="connsiteY0-38" fmla="*/ 0 h 481012"/>
              <a:gd name="connsiteX1-39" fmla="*/ 4568823 w 4872037"/>
              <a:gd name="connsiteY1-40" fmla="*/ 0 h 481012"/>
              <a:gd name="connsiteX2-41" fmla="*/ 4872037 w 4872037"/>
              <a:gd name="connsiteY2-42" fmla="*/ 231777 h 481012"/>
              <a:gd name="connsiteX3-43" fmla="*/ 4586288 w 4872037"/>
              <a:gd name="connsiteY3-44" fmla="*/ 481012 h 481012"/>
              <a:gd name="connsiteX4-45" fmla="*/ 0 w 4872037"/>
              <a:gd name="connsiteY4-46" fmla="*/ 476250 h 481012"/>
              <a:gd name="connsiteX5-47" fmla="*/ 0 w 4872037"/>
              <a:gd name="connsiteY5-48" fmla="*/ 0 h 481012"/>
              <a:gd name="connsiteX0-49" fmla="*/ 0 w 4872037"/>
              <a:gd name="connsiteY0-50" fmla="*/ 0 h 485775"/>
              <a:gd name="connsiteX1-51" fmla="*/ 4568823 w 4872037"/>
              <a:gd name="connsiteY1-52" fmla="*/ 0 h 485775"/>
              <a:gd name="connsiteX2-53" fmla="*/ 4872037 w 4872037"/>
              <a:gd name="connsiteY2-54" fmla="*/ 231777 h 485775"/>
              <a:gd name="connsiteX3-55" fmla="*/ 4581525 w 4872037"/>
              <a:gd name="connsiteY3-56" fmla="*/ 485775 h 485775"/>
              <a:gd name="connsiteX4-57" fmla="*/ 0 w 4872037"/>
              <a:gd name="connsiteY4-58" fmla="*/ 476250 h 485775"/>
              <a:gd name="connsiteX5-59" fmla="*/ 0 w 4872037"/>
              <a:gd name="connsiteY5-60" fmla="*/ 0 h 485775"/>
              <a:gd name="connsiteX0-61" fmla="*/ 0 w 4872037"/>
              <a:gd name="connsiteY0-62" fmla="*/ 0 h 490538"/>
              <a:gd name="connsiteX1-63" fmla="*/ 4568823 w 4872037"/>
              <a:gd name="connsiteY1-64" fmla="*/ 0 h 490538"/>
              <a:gd name="connsiteX2-65" fmla="*/ 4872037 w 4872037"/>
              <a:gd name="connsiteY2-66" fmla="*/ 231777 h 490538"/>
              <a:gd name="connsiteX3-67" fmla="*/ 4567237 w 4872037"/>
              <a:gd name="connsiteY3-68" fmla="*/ 490538 h 490538"/>
              <a:gd name="connsiteX4-69" fmla="*/ 0 w 4872037"/>
              <a:gd name="connsiteY4-70" fmla="*/ 476250 h 490538"/>
              <a:gd name="connsiteX5-71" fmla="*/ 0 w 4872037"/>
              <a:gd name="connsiteY5-72" fmla="*/ 0 h 490538"/>
              <a:gd name="connsiteX0-73" fmla="*/ 0 w 4876800"/>
              <a:gd name="connsiteY0-74" fmla="*/ 0 h 490538"/>
              <a:gd name="connsiteX1-75" fmla="*/ 4568823 w 4876800"/>
              <a:gd name="connsiteY1-76" fmla="*/ 0 h 490538"/>
              <a:gd name="connsiteX2-77" fmla="*/ 4876800 w 4876800"/>
              <a:gd name="connsiteY2-78" fmla="*/ 236540 h 490538"/>
              <a:gd name="connsiteX3-79" fmla="*/ 4567237 w 4876800"/>
              <a:gd name="connsiteY3-80" fmla="*/ 490538 h 490538"/>
              <a:gd name="connsiteX4-81" fmla="*/ 0 w 4876800"/>
              <a:gd name="connsiteY4-82" fmla="*/ 476250 h 490538"/>
              <a:gd name="connsiteX5-83" fmla="*/ 0 w 4876800"/>
              <a:gd name="connsiteY5-84" fmla="*/ 0 h 4905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876800" h="490538">
                <a:moveTo>
                  <a:pt x="0" y="0"/>
                </a:moveTo>
                <a:lnTo>
                  <a:pt x="4568823" y="0"/>
                </a:lnTo>
                <a:lnTo>
                  <a:pt x="4876800" y="236540"/>
                </a:lnTo>
                <a:lnTo>
                  <a:pt x="4567237" y="490538"/>
                </a:lnTo>
                <a:lnTo>
                  <a:pt x="0" y="476250"/>
                </a:lnTo>
                <a:lnTo>
                  <a:pt x="0" y="0"/>
                </a:lnTo>
                <a:close/>
              </a:path>
            </a:pathLst>
          </a:custGeom>
          <a:solidFill>
            <a:srgbClr val="017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六边形 20"/>
          <p:cNvSpPr/>
          <p:nvPr/>
        </p:nvSpPr>
        <p:spPr>
          <a:xfrm>
            <a:off x="4099904" y="1746924"/>
            <a:ext cx="922453" cy="795219"/>
          </a:xfrm>
          <a:prstGeom prst="hexagon">
            <a:avLst/>
          </a:prstGeom>
          <a:solidFill>
            <a:srgbClr val="0170C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Impact" panose="020B0806030902050204" pitchFamily="34" charset="0"/>
              </a:rPr>
              <a:t>01</a:t>
            </a:r>
            <a:endParaRPr lang="zh-CN" altLang="en-US" sz="2800" dirty="0">
              <a:latin typeface="Impact" panose="020B0806030902050204" pitchFamily="34" charset="0"/>
            </a:endParaRPr>
          </a:p>
        </p:txBody>
      </p:sp>
      <p:sp>
        <p:nvSpPr>
          <p:cNvPr id="46" name="矩形 45"/>
          <p:cNvSpPr/>
          <p:nvPr/>
        </p:nvSpPr>
        <p:spPr>
          <a:xfrm>
            <a:off x="5022788" y="1908441"/>
            <a:ext cx="7498080" cy="460375"/>
          </a:xfrm>
          <a:prstGeom prst="rect">
            <a:avLst/>
          </a:prstGeom>
          <a:effectLst/>
        </p:spPr>
        <p:txBody>
          <a:bodyPr wrap="none">
            <a:spAutoFit/>
          </a:bodyPr>
          <a:lstStyle/>
          <a:p>
            <a:pPr algn="l" fontAlgn="auto">
              <a:spcBef>
                <a:spcPts val="0"/>
              </a:spcBef>
              <a:spcAft>
                <a:spcPts val="0"/>
              </a:spcAft>
              <a:defRPr/>
            </a:pPr>
            <a:r>
              <a:rPr lang="zh-CN" altLang="en-US" sz="2400" b="1" dirty="0">
                <a:solidFill>
                  <a:schemeClr val="bg1"/>
                </a:solidFill>
                <a:latin typeface="Franklin Gothic Medium" panose="020B0603020102020204" pitchFamily="34" charset="0"/>
                <a:ea typeface="微软雅黑" panose="020B0503020204020204" pitchFamily="34" charset="-122"/>
              </a:rPr>
              <a:t>七十年来中国基础教育改革发展的历史进程和成就贡献</a:t>
            </a:r>
            <a:endParaRPr lang="zh-CN" altLang="en-US" sz="2400" b="1" dirty="0">
              <a:solidFill>
                <a:schemeClr val="bg1"/>
              </a:solidFill>
              <a:latin typeface="Franklin Gothic Medium" panose="020B0603020102020204" pitchFamily="34" charset="0"/>
              <a:ea typeface="微软雅黑" panose="020B0503020204020204" pitchFamily="34" charset="-122"/>
            </a:endParaRPr>
          </a:p>
        </p:txBody>
      </p:sp>
      <p:sp>
        <p:nvSpPr>
          <p:cNvPr id="53" name="剪去单角的矩形 22"/>
          <p:cNvSpPr/>
          <p:nvPr/>
        </p:nvSpPr>
        <p:spPr>
          <a:xfrm>
            <a:off x="5022850" y="2987040"/>
            <a:ext cx="7712710" cy="657225"/>
          </a:xfrm>
          <a:custGeom>
            <a:avLst/>
            <a:gdLst>
              <a:gd name="connsiteX0" fmla="*/ 0 w 4648200"/>
              <a:gd name="connsiteY0" fmla="*/ 0 h 476250"/>
              <a:gd name="connsiteX1" fmla="*/ 4568823 w 4648200"/>
              <a:gd name="connsiteY1" fmla="*/ 0 h 476250"/>
              <a:gd name="connsiteX2" fmla="*/ 4648200 w 4648200"/>
              <a:gd name="connsiteY2" fmla="*/ 79377 h 476250"/>
              <a:gd name="connsiteX3" fmla="*/ 4648200 w 4648200"/>
              <a:gd name="connsiteY3" fmla="*/ 476250 h 476250"/>
              <a:gd name="connsiteX4" fmla="*/ 0 w 4648200"/>
              <a:gd name="connsiteY4" fmla="*/ 476250 h 476250"/>
              <a:gd name="connsiteX5" fmla="*/ 0 w 4648200"/>
              <a:gd name="connsiteY5" fmla="*/ 0 h 476250"/>
              <a:gd name="connsiteX0-1" fmla="*/ 0 w 4772025"/>
              <a:gd name="connsiteY0-2" fmla="*/ 0 h 476250"/>
              <a:gd name="connsiteX1-3" fmla="*/ 4568823 w 4772025"/>
              <a:gd name="connsiteY1-4" fmla="*/ 0 h 476250"/>
              <a:gd name="connsiteX2-5" fmla="*/ 4772025 w 4772025"/>
              <a:gd name="connsiteY2-6" fmla="*/ 241302 h 476250"/>
              <a:gd name="connsiteX3-7" fmla="*/ 4648200 w 4772025"/>
              <a:gd name="connsiteY3-8" fmla="*/ 476250 h 476250"/>
              <a:gd name="connsiteX4-9" fmla="*/ 0 w 4772025"/>
              <a:gd name="connsiteY4-10" fmla="*/ 476250 h 476250"/>
              <a:gd name="connsiteX5-11" fmla="*/ 0 w 4772025"/>
              <a:gd name="connsiteY5-12" fmla="*/ 0 h 476250"/>
              <a:gd name="connsiteX0-13" fmla="*/ 0 w 4767262"/>
              <a:gd name="connsiteY0-14" fmla="*/ 0 h 476250"/>
              <a:gd name="connsiteX1-15" fmla="*/ 4568823 w 4767262"/>
              <a:gd name="connsiteY1-16" fmla="*/ 0 h 476250"/>
              <a:gd name="connsiteX2-17" fmla="*/ 4767262 w 4767262"/>
              <a:gd name="connsiteY2-18" fmla="*/ 207964 h 476250"/>
              <a:gd name="connsiteX3-19" fmla="*/ 4648200 w 4767262"/>
              <a:gd name="connsiteY3-20" fmla="*/ 476250 h 476250"/>
              <a:gd name="connsiteX4-21" fmla="*/ 0 w 4767262"/>
              <a:gd name="connsiteY4-22" fmla="*/ 476250 h 476250"/>
              <a:gd name="connsiteX5-23" fmla="*/ 0 w 4767262"/>
              <a:gd name="connsiteY5-24" fmla="*/ 0 h 476250"/>
              <a:gd name="connsiteX0-25" fmla="*/ 0 w 4872037"/>
              <a:gd name="connsiteY0-26" fmla="*/ 0 h 476250"/>
              <a:gd name="connsiteX1-27" fmla="*/ 4568823 w 4872037"/>
              <a:gd name="connsiteY1-28" fmla="*/ 0 h 476250"/>
              <a:gd name="connsiteX2-29" fmla="*/ 4872037 w 4872037"/>
              <a:gd name="connsiteY2-30" fmla="*/ 231777 h 476250"/>
              <a:gd name="connsiteX3-31" fmla="*/ 4648200 w 4872037"/>
              <a:gd name="connsiteY3-32" fmla="*/ 476250 h 476250"/>
              <a:gd name="connsiteX4-33" fmla="*/ 0 w 4872037"/>
              <a:gd name="connsiteY4-34" fmla="*/ 476250 h 476250"/>
              <a:gd name="connsiteX5-35" fmla="*/ 0 w 4872037"/>
              <a:gd name="connsiteY5-36" fmla="*/ 0 h 476250"/>
              <a:gd name="connsiteX0-37" fmla="*/ 0 w 4872037"/>
              <a:gd name="connsiteY0-38" fmla="*/ 0 h 481012"/>
              <a:gd name="connsiteX1-39" fmla="*/ 4568823 w 4872037"/>
              <a:gd name="connsiteY1-40" fmla="*/ 0 h 481012"/>
              <a:gd name="connsiteX2-41" fmla="*/ 4872037 w 4872037"/>
              <a:gd name="connsiteY2-42" fmla="*/ 231777 h 481012"/>
              <a:gd name="connsiteX3-43" fmla="*/ 4586288 w 4872037"/>
              <a:gd name="connsiteY3-44" fmla="*/ 481012 h 481012"/>
              <a:gd name="connsiteX4-45" fmla="*/ 0 w 4872037"/>
              <a:gd name="connsiteY4-46" fmla="*/ 476250 h 481012"/>
              <a:gd name="connsiteX5-47" fmla="*/ 0 w 4872037"/>
              <a:gd name="connsiteY5-48" fmla="*/ 0 h 481012"/>
              <a:gd name="connsiteX0-49" fmla="*/ 0 w 4872037"/>
              <a:gd name="connsiteY0-50" fmla="*/ 0 h 485775"/>
              <a:gd name="connsiteX1-51" fmla="*/ 4568823 w 4872037"/>
              <a:gd name="connsiteY1-52" fmla="*/ 0 h 485775"/>
              <a:gd name="connsiteX2-53" fmla="*/ 4872037 w 4872037"/>
              <a:gd name="connsiteY2-54" fmla="*/ 231777 h 485775"/>
              <a:gd name="connsiteX3-55" fmla="*/ 4581525 w 4872037"/>
              <a:gd name="connsiteY3-56" fmla="*/ 485775 h 485775"/>
              <a:gd name="connsiteX4-57" fmla="*/ 0 w 4872037"/>
              <a:gd name="connsiteY4-58" fmla="*/ 476250 h 485775"/>
              <a:gd name="connsiteX5-59" fmla="*/ 0 w 4872037"/>
              <a:gd name="connsiteY5-60" fmla="*/ 0 h 485775"/>
              <a:gd name="connsiteX0-61" fmla="*/ 0 w 4872037"/>
              <a:gd name="connsiteY0-62" fmla="*/ 0 h 490538"/>
              <a:gd name="connsiteX1-63" fmla="*/ 4568823 w 4872037"/>
              <a:gd name="connsiteY1-64" fmla="*/ 0 h 490538"/>
              <a:gd name="connsiteX2-65" fmla="*/ 4872037 w 4872037"/>
              <a:gd name="connsiteY2-66" fmla="*/ 231777 h 490538"/>
              <a:gd name="connsiteX3-67" fmla="*/ 4567237 w 4872037"/>
              <a:gd name="connsiteY3-68" fmla="*/ 490538 h 490538"/>
              <a:gd name="connsiteX4-69" fmla="*/ 0 w 4872037"/>
              <a:gd name="connsiteY4-70" fmla="*/ 476250 h 490538"/>
              <a:gd name="connsiteX5-71" fmla="*/ 0 w 4872037"/>
              <a:gd name="connsiteY5-72" fmla="*/ 0 h 490538"/>
              <a:gd name="connsiteX0-73" fmla="*/ 0 w 4876800"/>
              <a:gd name="connsiteY0-74" fmla="*/ 0 h 490538"/>
              <a:gd name="connsiteX1-75" fmla="*/ 4568823 w 4876800"/>
              <a:gd name="connsiteY1-76" fmla="*/ 0 h 490538"/>
              <a:gd name="connsiteX2-77" fmla="*/ 4876800 w 4876800"/>
              <a:gd name="connsiteY2-78" fmla="*/ 236540 h 490538"/>
              <a:gd name="connsiteX3-79" fmla="*/ 4567237 w 4876800"/>
              <a:gd name="connsiteY3-80" fmla="*/ 490538 h 490538"/>
              <a:gd name="connsiteX4-81" fmla="*/ 0 w 4876800"/>
              <a:gd name="connsiteY4-82" fmla="*/ 476250 h 490538"/>
              <a:gd name="connsiteX5-83" fmla="*/ 0 w 4876800"/>
              <a:gd name="connsiteY5-84" fmla="*/ 0 h 4905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876800" h="490538">
                <a:moveTo>
                  <a:pt x="0" y="0"/>
                </a:moveTo>
                <a:lnTo>
                  <a:pt x="4568823" y="0"/>
                </a:lnTo>
                <a:lnTo>
                  <a:pt x="4876800" y="236540"/>
                </a:lnTo>
                <a:lnTo>
                  <a:pt x="4567237" y="490538"/>
                </a:lnTo>
                <a:lnTo>
                  <a:pt x="0" y="476250"/>
                </a:lnTo>
                <a:lnTo>
                  <a:pt x="0" y="0"/>
                </a:lnTo>
                <a:close/>
              </a:path>
            </a:pathLst>
          </a:cu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六边形 53"/>
          <p:cNvSpPr/>
          <p:nvPr/>
        </p:nvSpPr>
        <p:spPr>
          <a:xfrm>
            <a:off x="4099904" y="2918132"/>
            <a:ext cx="922453" cy="795219"/>
          </a:xfrm>
          <a:prstGeom prst="hexagon">
            <a:avLst/>
          </a:prstGeom>
          <a:solidFill>
            <a:srgbClr val="A6A6A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Impact" panose="020B0806030902050204" pitchFamily="34" charset="0"/>
              </a:rPr>
              <a:t>02</a:t>
            </a:r>
            <a:endParaRPr lang="zh-CN" altLang="en-US" sz="2800" dirty="0">
              <a:latin typeface="Impact" panose="020B0806030902050204" pitchFamily="34" charset="0"/>
            </a:endParaRPr>
          </a:p>
        </p:txBody>
      </p:sp>
      <p:sp>
        <p:nvSpPr>
          <p:cNvPr id="55" name="矩形 54"/>
          <p:cNvSpPr/>
          <p:nvPr/>
        </p:nvSpPr>
        <p:spPr>
          <a:xfrm>
            <a:off x="5022788" y="3073934"/>
            <a:ext cx="4450080" cy="460375"/>
          </a:xfrm>
          <a:prstGeom prst="rect">
            <a:avLst/>
          </a:prstGeom>
          <a:effectLst/>
        </p:spPr>
        <p:txBody>
          <a:bodyPr wrap="none">
            <a:spAutoFit/>
          </a:bodyPr>
          <a:lstStyle/>
          <a:p>
            <a:pPr algn="l" fontAlgn="auto">
              <a:spcBef>
                <a:spcPts val="0"/>
              </a:spcBef>
              <a:spcAft>
                <a:spcPts val="0"/>
              </a:spcAft>
              <a:defRPr/>
            </a:pPr>
            <a:r>
              <a:rPr lang="zh-CN" altLang="en-US" sz="2400" b="1" dirty="0">
                <a:solidFill>
                  <a:schemeClr val="bg1"/>
                </a:solidFill>
                <a:latin typeface="Franklin Gothic Medium" panose="020B0603020102020204" pitchFamily="34" charset="0"/>
                <a:ea typeface="微软雅黑" panose="020B0503020204020204" pitchFamily="34" charset="-122"/>
              </a:rPr>
              <a:t>七十年中国基础教育的主要政策</a:t>
            </a:r>
            <a:endParaRPr lang="zh-CN" altLang="en-US" sz="2400" b="1" dirty="0">
              <a:solidFill>
                <a:schemeClr val="bg1"/>
              </a:solidFill>
              <a:latin typeface="Franklin Gothic Medium" panose="020B0603020102020204" pitchFamily="34" charset="0"/>
              <a:ea typeface="微软雅黑" panose="020B0503020204020204" pitchFamily="34" charset="-122"/>
            </a:endParaRPr>
          </a:p>
        </p:txBody>
      </p:sp>
      <p:sp>
        <p:nvSpPr>
          <p:cNvPr id="56" name="剪去单角的矩形 22"/>
          <p:cNvSpPr/>
          <p:nvPr/>
        </p:nvSpPr>
        <p:spPr>
          <a:xfrm>
            <a:off x="5119370" y="4255135"/>
            <a:ext cx="7616190" cy="657225"/>
          </a:xfrm>
          <a:custGeom>
            <a:avLst/>
            <a:gdLst>
              <a:gd name="connsiteX0" fmla="*/ 0 w 4648200"/>
              <a:gd name="connsiteY0" fmla="*/ 0 h 476250"/>
              <a:gd name="connsiteX1" fmla="*/ 4568823 w 4648200"/>
              <a:gd name="connsiteY1" fmla="*/ 0 h 476250"/>
              <a:gd name="connsiteX2" fmla="*/ 4648200 w 4648200"/>
              <a:gd name="connsiteY2" fmla="*/ 79377 h 476250"/>
              <a:gd name="connsiteX3" fmla="*/ 4648200 w 4648200"/>
              <a:gd name="connsiteY3" fmla="*/ 476250 h 476250"/>
              <a:gd name="connsiteX4" fmla="*/ 0 w 4648200"/>
              <a:gd name="connsiteY4" fmla="*/ 476250 h 476250"/>
              <a:gd name="connsiteX5" fmla="*/ 0 w 4648200"/>
              <a:gd name="connsiteY5" fmla="*/ 0 h 476250"/>
              <a:gd name="connsiteX0-1" fmla="*/ 0 w 4772025"/>
              <a:gd name="connsiteY0-2" fmla="*/ 0 h 476250"/>
              <a:gd name="connsiteX1-3" fmla="*/ 4568823 w 4772025"/>
              <a:gd name="connsiteY1-4" fmla="*/ 0 h 476250"/>
              <a:gd name="connsiteX2-5" fmla="*/ 4772025 w 4772025"/>
              <a:gd name="connsiteY2-6" fmla="*/ 241302 h 476250"/>
              <a:gd name="connsiteX3-7" fmla="*/ 4648200 w 4772025"/>
              <a:gd name="connsiteY3-8" fmla="*/ 476250 h 476250"/>
              <a:gd name="connsiteX4-9" fmla="*/ 0 w 4772025"/>
              <a:gd name="connsiteY4-10" fmla="*/ 476250 h 476250"/>
              <a:gd name="connsiteX5-11" fmla="*/ 0 w 4772025"/>
              <a:gd name="connsiteY5-12" fmla="*/ 0 h 476250"/>
              <a:gd name="connsiteX0-13" fmla="*/ 0 w 4767262"/>
              <a:gd name="connsiteY0-14" fmla="*/ 0 h 476250"/>
              <a:gd name="connsiteX1-15" fmla="*/ 4568823 w 4767262"/>
              <a:gd name="connsiteY1-16" fmla="*/ 0 h 476250"/>
              <a:gd name="connsiteX2-17" fmla="*/ 4767262 w 4767262"/>
              <a:gd name="connsiteY2-18" fmla="*/ 207964 h 476250"/>
              <a:gd name="connsiteX3-19" fmla="*/ 4648200 w 4767262"/>
              <a:gd name="connsiteY3-20" fmla="*/ 476250 h 476250"/>
              <a:gd name="connsiteX4-21" fmla="*/ 0 w 4767262"/>
              <a:gd name="connsiteY4-22" fmla="*/ 476250 h 476250"/>
              <a:gd name="connsiteX5-23" fmla="*/ 0 w 4767262"/>
              <a:gd name="connsiteY5-24" fmla="*/ 0 h 476250"/>
              <a:gd name="connsiteX0-25" fmla="*/ 0 w 4872037"/>
              <a:gd name="connsiteY0-26" fmla="*/ 0 h 476250"/>
              <a:gd name="connsiteX1-27" fmla="*/ 4568823 w 4872037"/>
              <a:gd name="connsiteY1-28" fmla="*/ 0 h 476250"/>
              <a:gd name="connsiteX2-29" fmla="*/ 4872037 w 4872037"/>
              <a:gd name="connsiteY2-30" fmla="*/ 231777 h 476250"/>
              <a:gd name="connsiteX3-31" fmla="*/ 4648200 w 4872037"/>
              <a:gd name="connsiteY3-32" fmla="*/ 476250 h 476250"/>
              <a:gd name="connsiteX4-33" fmla="*/ 0 w 4872037"/>
              <a:gd name="connsiteY4-34" fmla="*/ 476250 h 476250"/>
              <a:gd name="connsiteX5-35" fmla="*/ 0 w 4872037"/>
              <a:gd name="connsiteY5-36" fmla="*/ 0 h 476250"/>
              <a:gd name="connsiteX0-37" fmla="*/ 0 w 4872037"/>
              <a:gd name="connsiteY0-38" fmla="*/ 0 h 481012"/>
              <a:gd name="connsiteX1-39" fmla="*/ 4568823 w 4872037"/>
              <a:gd name="connsiteY1-40" fmla="*/ 0 h 481012"/>
              <a:gd name="connsiteX2-41" fmla="*/ 4872037 w 4872037"/>
              <a:gd name="connsiteY2-42" fmla="*/ 231777 h 481012"/>
              <a:gd name="connsiteX3-43" fmla="*/ 4586288 w 4872037"/>
              <a:gd name="connsiteY3-44" fmla="*/ 481012 h 481012"/>
              <a:gd name="connsiteX4-45" fmla="*/ 0 w 4872037"/>
              <a:gd name="connsiteY4-46" fmla="*/ 476250 h 481012"/>
              <a:gd name="connsiteX5-47" fmla="*/ 0 w 4872037"/>
              <a:gd name="connsiteY5-48" fmla="*/ 0 h 481012"/>
              <a:gd name="connsiteX0-49" fmla="*/ 0 w 4872037"/>
              <a:gd name="connsiteY0-50" fmla="*/ 0 h 485775"/>
              <a:gd name="connsiteX1-51" fmla="*/ 4568823 w 4872037"/>
              <a:gd name="connsiteY1-52" fmla="*/ 0 h 485775"/>
              <a:gd name="connsiteX2-53" fmla="*/ 4872037 w 4872037"/>
              <a:gd name="connsiteY2-54" fmla="*/ 231777 h 485775"/>
              <a:gd name="connsiteX3-55" fmla="*/ 4581525 w 4872037"/>
              <a:gd name="connsiteY3-56" fmla="*/ 485775 h 485775"/>
              <a:gd name="connsiteX4-57" fmla="*/ 0 w 4872037"/>
              <a:gd name="connsiteY4-58" fmla="*/ 476250 h 485775"/>
              <a:gd name="connsiteX5-59" fmla="*/ 0 w 4872037"/>
              <a:gd name="connsiteY5-60" fmla="*/ 0 h 485775"/>
              <a:gd name="connsiteX0-61" fmla="*/ 0 w 4872037"/>
              <a:gd name="connsiteY0-62" fmla="*/ 0 h 490538"/>
              <a:gd name="connsiteX1-63" fmla="*/ 4568823 w 4872037"/>
              <a:gd name="connsiteY1-64" fmla="*/ 0 h 490538"/>
              <a:gd name="connsiteX2-65" fmla="*/ 4872037 w 4872037"/>
              <a:gd name="connsiteY2-66" fmla="*/ 231777 h 490538"/>
              <a:gd name="connsiteX3-67" fmla="*/ 4567237 w 4872037"/>
              <a:gd name="connsiteY3-68" fmla="*/ 490538 h 490538"/>
              <a:gd name="connsiteX4-69" fmla="*/ 0 w 4872037"/>
              <a:gd name="connsiteY4-70" fmla="*/ 476250 h 490538"/>
              <a:gd name="connsiteX5-71" fmla="*/ 0 w 4872037"/>
              <a:gd name="connsiteY5-72" fmla="*/ 0 h 490538"/>
              <a:gd name="connsiteX0-73" fmla="*/ 0 w 4876800"/>
              <a:gd name="connsiteY0-74" fmla="*/ 0 h 490538"/>
              <a:gd name="connsiteX1-75" fmla="*/ 4568823 w 4876800"/>
              <a:gd name="connsiteY1-76" fmla="*/ 0 h 490538"/>
              <a:gd name="connsiteX2-77" fmla="*/ 4876800 w 4876800"/>
              <a:gd name="connsiteY2-78" fmla="*/ 236540 h 490538"/>
              <a:gd name="connsiteX3-79" fmla="*/ 4567237 w 4876800"/>
              <a:gd name="connsiteY3-80" fmla="*/ 490538 h 490538"/>
              <a:gd name="connsiteX4-81" fmla="*/ 0 w 4876800"/>
              <a:gd name="connsiteY4-82" fmla="*/ 476250 h 490538"/>
              <a:gd name="connsiteX5-83" fmla="*/ 0 w 4876800"/>
              <a:gd name="connsiteY5-84" fmla="*/ 0 h 4905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876800" h="490538">
                <a:moveTo>
                  <a:pt x="0" y="0"/>
                </a:moveTo>
                <a:lnTo>
                  <a:pt x="4568823" y="0"/>
                </a:lnTo>
                <a:lnTo>
                  <a:pt x="4876800" y="236540"/>
                </a:lnTo>
                <a:lnTo>
                  <a:pt x="4567237" y="490538"/>
                </a:lnTo>
                <a:lnTo>
                  <a:pt x="0" y="476250"/>
                </a:lnTo>
                <a:lnTo>
                  <a:pt x="0" y="0"/>
                </a:lnTo>
                <a:close/>
              </a:path>
            </a:pathLst>
          </a:custGeom>
          <a:solidFill>
            <a:srgbClr val="017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六边形 56"/>
          <p:cNvSpPr/>
          <p:nvPr/>
        </p:nvSpPr>
        <p:spPr>
          <a:xfrm>
            <a:off x="4196424" y="4185830"/>
            <a:ext cx="922453" cy="795219"/>
          </a:xfrm>
          <a:prstGeom prst="hexagon">
            <a:avLst/>
          </a:prstGeom>
          <a:solidFill>
            <a:srgbClr val="0170C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Impact" panose="020B0806030902050204" pitchFamily="34" charset="0"/>
              </a:rPr>
              <a:t>03</a:t>
            </a:r>
            <a:endParaRPr lang="zh-CN" altLang="en-US" sz="2800" dirty="0">
              <a:latin typeface="Impact" panose="020B0806030902050204" pitchFamily="34" charset="0"/>
            </a:endParaRPr>
          </a:p>
        </p:txBody>
      </p:sp>
      <p:sp>
        <p:nvSpPr>
          <p:cNvPr id="58" name="矩形 57"/>
          <p:cNvSpPr/>
          <p:nvPr/>
        </p:nvSpPr>
        <p:spPr>
          <a:xfrm>
            <a:off x="5130738" y="4353062"/>
            <a:ext cx="6583680" cy="460375"/>
          </a:xfrm>
          <a:prstGeom prst="rect">
            <a:avLst/>
          </a:prstGeom>
          <a:effectLst/>
        </p:spPr>
        <p:txBody>
          <a:bodyPr wrap="none">
            <a:spAutoFit/>
          </a:bodyPr>
          <a:lstStyle/>
          <a:p>
            <a:pPr algn="l" fontAlgn="auto">
              <a:spcBef>
                <a:spcPts val="0"/>
              </a:spcBef>
              <a:spcAft>
                <a:spcPts val="0"/>
              </a:spcAft>
              <a:defRPr/>
            </a:pPr>
            <a:r>
              <a:rPr lang="zh-CN" altLang="en-US" sz="2400" b="1" dirty="0">
                <a:solidFill>
                  <a:schemeClr val="bg1"/>
                </a:solidFill>
                <a:latin typeface="Franklin Gothic Medium" panose="020B0603020102020204" pitchFamily="34" charset="0"/>
                <a:ea typeface="微软雅黑" panose="020B0503020204020204" pitchFamily="34" charset="-122"/>
              </a:rPr>
              <a:t>七十年基础教育改革发展的基本经验和政策启示</a:t>
            </a:r>
            <a:endParaRPr lang="zh-CN" altLang="en-US" sz="2400" b="1" dirty="0">
              <a:solidFill>
                <a:schemeClr val="bg1"/>
              </a:solidFill>
              <a:latin typeface="Franklin Gothic Medium" panose="020B0603020102020204" pitchFamily="34" charset="0"/>
              <a:ea typeface="微软雅黑" panose="020B0503020204020204" pitchFamily="34" charset="-122"/>
            </a:endParaRPr>
          </a:p>
        </p:txBody>
      </p:sp>
      <p:sp>
        <p:nvSpPr>
          <p:cNvPr id="59" name="剪去单角的矩形 22"/>
          <p:cNvSpPr/>
          <p:nvPr/>
        </p:nvSpPr>
        <p:spPr>
          <a:xfrm>
            <a:off x="5130800" y="5535295"/>
            <a:ext cx="7605395" cy="657225"/>
          </a:xfrm>
          <a:custGeom>
            <a:avLst/>
            <a:gdLst>
              <a:gd name="connsiteX0" fmla="*/ 0 w 4648200"/>
              <a:gd name="connsiteY0" fmla="*/ 0 h 476250"/>
              <a:gd name="connsiteX1" fmla="*/ 4568823 w 4648200"/>
              <a:gd name="connsiteY1" fmla="*/ 0 h 476250"/>
              <a:gd name="connsiteX2" fmla="*/ 4648200 w 4648200"/>
              <a:gd name="connsiteY2" fmla="*/ 79377 h 476250"/>
              <a:gd name="connsiteX3" fmla="*/ 4648200 w 4648200"/>
              <a:gd name="connsiteY3" fmla="*/ 476250 h 476250"/>
              <a:gd name="connsiteX4" fmla="*/ 0 w 4648200"/>
              <a:gd name="connsiteY4" fmla="*/ 476250 h 476250"/>
              <a:gd name="connsiteX5" fmla="*/ 0 w 4648200"/>
              <a:gd name="connsiteY5" fmla="*/ 0 h 476250"/>
              <a:gd name="connsiteX0-1" fmla="*/ 0 w 4772025"/>
              <a:gd name="connsiteY0-2" fmla="*/ 0 h 476250"/>
              <a:gd name="connsiteX1-3" fmla="*/ 4568823 w 4772025"/>
              <a:gd name="connsiteY1-4" fmla="*/ 0 h 476250"/>
              <a:gd name="connsiteX2-5" fmla="*/ 4772025 w 4772025"/>
              <a:gd name="connsiteY2-6" fmla="*/ 241302 h 476250"/>
              <a:gd name="connsiteX3-7" fmla="*/ 4648200 w 4772025"/>
              <a:gd name="connsiteY3-8" fmla="*/ 476250 h 476250"/>
              <a:gd name="connsiteX4-9" fmla="*/ 0 w 4772025"/>
              <a:gd name="connsiteY4-10" fmla="*/ 476250 h 476250"/>
              <a:gd name="connsiteX5-11" fmla="*/ 0 w 4772025"/>
              <a:gd name="connsiteY5-12" fmla="*/ 0 h 476250"/>
              <a:gd name="connsiteX0-13" fmla="*/ 0 w 4767262"/>
              <a:gd name="connsiteY0-14" fmla="*/ 0 h 476250"/>
              <a:gd name="connsiteX1-15" fmla="*/ 4568823 w 4767262"/>
              <a:gd name="connsiteY1-16" fmla="*/ 0 h 476250"/>
              <a:gd name="connsiteX2-17" fmla="*/ 4767262 w 4767262"/>
              <a:gd name="connsiteY2-18" fmla="*/ 207964 h 476250"/>
              <a:gd name="connsiteX3-19" fmla="*/ 4648200 w 4767262"/>
              <a:gd name="connsiteY3-20" fmla="*/ 476250 h 476250"/>
              <a:gd name="connsiteX4-21" fmla="*/ 0 w 4767262"/>
              <a:gd name="connsiteY4-22" fmla="*/ 476250 h 476250"/>
              <a:gd name="connsiteX5-23" fmla="*/ 0 w 4767262"/>
              <a:gd name="connsiteY5-24" fmla="*/ 0 h 476250"/>
              <a:gd name="connsiteX0-25" fmla="*/ 0 w 4872037"/>
              <a:gd name="connsiteY0-26" fmla="*/ 0 h 476250"/>
              <a:gd name="connsiteX1-27" fmla="*/ 4568823 w 4872037"/>
              <a:gd name="connsiteY1-28" fmla="*/ 0 h 476250"/>
              <a:gd name="connsiteX2-29" fmla="*/ 4872037 w 4872037"/>
              <a:gd name="connsiteY2-30" fmla="*/ 231777 h 476250"/>
              <a:gd name="connsiteX3-31" fmla="*/ 4648200 w 4872037"/>
              <a:gd name="connsiteY3-32" fmla="*/ 476250 h 476250"/>
              <a:gd name="connsiteX4-33" fmla="*/ 0 w 4872037"/>
              <a:gd name="connsiteY4-34" fmla="*/ 476250 h 476250"/>
              <a:gd name="connsiteX5-35" fmla="*/ 0 w 4872037"/>
              <a:gd name="connsiteY5-36" fmla="*/ 0 h 476250"/>
              <a:gd name="connsiteX0-37" fmla="*/ 0 w 4872037"/>
              <a:gd name="connsiteY0-38" fmla="*/ 0 h 481012"/>
              <a:gd name="connsiteX1-39" fmla="*/ 4568823 w 4872037"/>
              <a:gd name="connsiteY1-40" fmla="*/ 0 h 481012"/>
              <a:gd name="connsiteX2-41" fmla="*/ 4872037 w 4872037"/>
              <a:gd name="connsiteY2-42" fmla="*/ 231777 h 481012"/>
              <a:gd name="connsiteX3-43" fmla="*/ 4586288 w 4872037"/>
              <a:gd name="connsiteY3-44" fmla="*/ 481012 h 481012"/>
              <a:gd name="connsiteX4-45" fmla="*/ 0 w 4872037"/>
              <a:gd name="connsiteY4-46" fmla="*/ 476250 h 481012"/>
              <a:gd name="connsiteX5-47" fmla="*/ 0 w 4872037"/>
              <a:gd name="connsiteY5-48" fmla="*/ 0 h 481012"/>
              <a:gd name="connsiteX0-49" fmla="*/ 0 w 4872037"/>
              <a:gd name="connsiteY0-50" fmla="*/ 0 h 485775"/>
              <a:gd name="connsiteX1-51" fmla="*/ 4568823 w 4872037"/>
              <a:gd name="connsiteY1-52" fmla="*/ 0 h 485775"/>
              <a:gd name="connsiteX2-53" fmla="*/ 4872037 w 4872037"/>
              <a:gd name="connsiteY2-54" fmla="*/ 231777 h 485775"/>
              <a:gd name="connsiteX3-55" fmla="*/ 4581525 w 4872037"/>
              <a:gd name="connsiteY3-56" fmla="*/ 485775 h 485775"/>
              <a:gd name="connsiteX4-57" fmla="*/ 0 w 4872037"/>
              <a:gd name="connsiteY4-58" fmla="*/ 476250 h 485775"/>
              <a:gd name="connsiteX5-59" fmla="*/ 0 w 4872037"/>
              <a:gd name="connsiteY5-60" fmla="*/ 0 h 485775"/>
              <a:gd name="connsiteX0-61" fmla="*/ 0 w 4872037"/>
              <a:gd name="connsiteY0-62" fmla="*/ 0 h 490538"/>
              <a:gd name="connsiteX1-63" fmla="*/ 4568823 w 4872037"/>
              <a:gd name="connsiteY1-64" fmla="*/ 0 h 490538"/>
              <a:gd name="connsiteX2-65" fmla="*/ 4872037 w 4872037"/>
              <a:gd name="connsiteY2-66" fmla="*/ 231777 h 490538"/>
              <a:gd name="connsiteX3-67" fmla="*/ 4567237 w 4872037"/>
              <a:gd name="connsiteY3-68" fmla="*/ 490538 h 490538"/>
              <a:gd name="connsiteX4-69" fmla="*/ 0 w 4872037"/>
              <a:gd name="connsiteY4-70" fmla="*/ 476250 h 490538"/>
              <a:gd name="connsiteX5-71" fmla="*/ 0 w 4872037"/>
              <a:gd name="connsiteY5-72" fmla="*/ 0 h 490538"/>
              <a:gd name="connsiteX0-73" fmla="*/ 0 w 4876800"/>
              <a:gd name="connsiteY0-74" fmla="*/ 0 h 490538"/>
              <a:gd name="connsiteX1-75" fmla="*/ 4568823 w 4876800"/>
              <a:gd name="connsiteY1-76" fmla="*/ 0 h 490538"/>
              <a:gd name="connsiteX2-77" fmla="*/ 4876800 w 4876800"/>
              <a:gd name="connsiteY2-78" fmla="*/ 236540 h 490538"/>
              <a:gd name="connsiteX3-79" fmla="*/ 4567237 w 4876800"/>
              <a:gd name="connsiteY3-80" fmla="*/ 490538 h 490538"/>
              <a:gd name="connsiteX4-81" fmla="*/ 0 w 4876800"/>
              <a:gd name="connsiteY4-82" fmla="*/ 476250 h 490538"/>
              <a:gd name="connsiteX5-83" fmla="*/ 0 w 4876800"/>
              <a:gd name="connsiteY5-84" fmla="*/ 0 h 4905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876800" h="490538">
                <a:moveTo>
                  <a:pt x="0" y="0"/>
                </a:moveTo>
                <a:lnTo>
                  <a:pt x="4568823" y="0"/>
                </a:lnTo>
                <a:lnTo>
                  <a:pt x="4876800" y="236540"/>
                </a:lnTo>
                <a:lnTo>
                  <a:pt x="4567237" y="490538"/>
                </a:lnTo>
                <a:lnTo>
                  <a:pt x="0" y="476250"/>
                </a:lnTo>
                <a:lnTo>
                  <a:pt x="0" y="0"/>
                </a:lnTo>
                <a:close/>
              </a:path>
            </a:pathLst>
          </a:cu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六边形 59"/>
          <p:cNvSpPr/>
          <p:nvPr/>
        </p:nvSpPr>
        <p:spPr>
          <a:xfrm>
            <a:off x="4207854" y="5466228"/>
            <a:ext cx="922453" cy="795219"/>
          </a:xfrm>
          <a:prstGeom prst="hexagon">
            <a:avLst/>
          </a:prstGeom>
          <a:solidFill>
            <a:srgbClr val="A6A6A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Impact" panose="020B0806030902050204" pitchFamily="34" charset="0"/>
              </a:rPr>
              <a:t>04</a:t>
            </a:r>
            <a:endParaRPr lang="zh-CN" altLang="en-US" sz="2800" dirty="0">
              <a:latin typeface="Impact" panose="020B0806030902050204" pitchFamily="34" charset="0"/>
            </a:endParaRPr>
          </a:p>
        </p:txBody>
      </p:sp>
      <p:sp>
        <p:nvSpPr>
          <p:cNvPr id="61" name="矩形 60"/>
          <p:cNvSpPr/>
          <p:nvPr/>
        </p:nvSpPr>
        <p:spPr>
          <a:xfrm>
            <a:off x="5130738" y="5633460"/>
            <a:ext cx="5059680" cy="460375"/>
          </a:xfrm>
          <a:prstGeom prst="rect">
            <a:avLst/>
          </a:prstGeom>
          <a:effectLst/>
        </p:spPr>
        <p:txBody>
          <a:bodyPr wrap="none">
            <a:spAutoFit/>
          </a:bodyPr>
          <a:lstStyle/>
          <a:p>
            <a:pPr algn="l" fontAlgn="auto">
              <a:spcBef>
                <a:spcPts val="0"/>
              </a:spcBef>
              <a:spcAft>
                <a:spcPts val="0"/>
              </a:spcAft>
              <a:defRPr/>
            </a:pPr>
            <a:r>
              <a:rPr lang="zh-CN" altLang="en-US" sz="2400" b="1" dirty="0">
                <a:solidFill>
                  <a:schemeClr val="bg1"/>
                </a:solidFill>
                <a:latin typeface="Franklin Gothic Medium" panose="020B0603020102020204" pitchFamily="34" charset="0"/>
                <a:ea typeface="微软雅黑" panose="020B0503020204020204" pitchFamily="34" charset="-122"/>
              </a:rPr>
              <a:t>新时代基础教育改革发展的政策方向</a:t>
            </a:r>
            <a:endParaRPr lang="zh-CN" altLang="en-US" sz="2400" b="1" dirty="0">
              <a:solidFill>
                <a:schemeClr val="bg1"/>
              </a:solidFill>
              <a:latin typeface="Franklin Gothic Medium" panose="020B0603020102020204" pitchFamily="34" charset="0"/>
              <a:ea typeface="微软雅黑" panose="020B0503020204020204" pitchFamily="34" charset="-122"/>
            </a:endParaRPr>
          </a:p>
        </p:txBody>
      </p:sp>
      <p:sp>
        <p:nvSpPr>
          <p:cNvPr id="24" name="文本框 23"/>
          <p:cNvSpPr txBox="1"/>
          <p:nvPr/>
        </p:nvSpPr>
        <p:spPr>
          <a:xfrm>
            <a:off x="1143290" y="2468114"/>
            <a:ext cx="1969854" cy="1066126"/>
          </a:xfrm>
          <a:prstGeom prst="rect">
            <a:avLst/>
          </a:prstGeom>
          <a:noFill/>
        </p:spPr>
        <p:txBody>
          <a:bodyPr wrap="square" rtlCol="0">
            <a:spAutoFit/>
          </a:bodyPr>
          <a:lstStyle/>
          <a:p>
            <a:pPr algn="ctr"/>
            <a:r>
              <a:rPr lang="zh-CN" altLang="en-US" sz="6330" b="1" dirty="0">
                <a:solidFill>
                  <a:schemeClr val="bg1"/>
                </a:solidFill>
                <a:latin typeface="微软雅黑" panose="020B0503020204020204" pitchFamily="34" charset="-122"/>
                <a:ea typeface="微软雅黑" panose="020B0503020204020204" pitchFamily="34" charset="-122"/>
              </a:rPr>
              <a:t>目录</a:t>
            </a:r>
            <a:endParaRPr lang="zh-CN" altLang="en-US" sz="633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anim calcmode="lin" valueType="num">
                                      <p:cBhvr>
                                        <p:cTn id="14" dur="500" fill="hold"/>
                                        <p:tgtEl>
                                          <p:spTgt spid="25"/>
                                        </p:tgtEl>
                                        <p:attrNameLst>
                                          <p:attrName>ppt_x</p:attrName>
                                        </p:attrNameLst>
                                      </p:cBhvr>
                                      <p:tavLst>
                                        <p:tav tm="0">
                                          <p:val>
                                            <p:strVal val="#ppt_x"/>
                                          </p:val>
                                        </p:tav>
                                        <p:tav tm="100000">
                                          <p:val>
                                            <p:strVal val="#ppt_x"/>
                                          </p:val>
                                        </p:tav>
                                      </p:tavLst>
                                    </p:anim>
                                    <p:anim calcmode="lin" valueType="num">
                                      <p:cBhvr>
                                        <p:cTn id="15" dur="500" fill="hold"/>
                                        <p:tgtEl>
                                          <p:spTgt spid="2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500"/>
                                        <p:tgtEl>
                                          <p:spTgt spid="19"/>
                                        </p:tgtEl>
                                      </p:cBhvr>
                                    </p:animEffect>
                                  </p:childTnLst>
                                </p:cTn>
                              </p:par>
                            </p:childTnLst>
                          </p:cTn>
                        </p:par>
                        <p:par>
                          <p:cTn id="30" fill="hold">
                            <p:stCondLst>
                              <p:cond delay="2500"/>
                            </p:stCondLst>
                            <p:childTnLst>
                              <p:par>
                                <p:cTn id="31" presetID="2" presetClass="entr" presetSubtype="1"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0-#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par>
                          <p:cTn id="39" fill="hold">
                            <p:stCondLst>
                              <p:cond delay="3000"/>
                            </p:stCondLst>
                            <p:childTnLst>
                              <p:par>
                                <p:cTn id="40" presetID="22" presetClass="entr" presetSubtype="8" fill="hold" grpId="0" nodeType="after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wipe(left)">
                                      <p:cBhvr>
                                        <p:cTn id="42" dur="500"/>
                                        <p:tgtEl>
                                          <p:spTgt spid="46"/>
                                        </p:tgtEl>
                                      </p:cBhvr>
                                    </p:animEffect>
                                  </p:childTnLst>
                                </p:cTn>
                              </p:par>
                            </p:childTnLst>
                          </p:cTn>
                        </p:par>
                        <p:par>
                          <p:cTn id="43" fill="hold">
                            <p:stCondLst>
                              <p:cond delay="3500"/>
                            </p:stCondLst>
                            <p:childTnLst>
                              <p:par>
                                <p:cTn id="44" presetID="2" presetClass="entr" presetSubtype="1"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500" fill="hold"/>
                                        <p:tgtEl>
                                          <p:spTgt spid="54"/>
                                        </p:tgtEl>
                                        <p:attrNameLst>
                                          <p:attrName>ppt_x</p:attrName>
                                        </p:attrNameLst>
                                      </p:cBhvr>
                                      <p:tavLst>
                                        <p:tav tm="0">
                                          <p:val>
                                            <p:strVal val="#ppt_x"/>
                                          </p:val>
                                        </p:tav>
                                        <p:tav tm="100000">
                                          <p:val>
                                            <p:strVal val="#ppt_x"/>
                                          </p:val>
                                        </p:tav>
                                      </p:tavLst>
                                    </p:anim>
                                    <p:anim calcmode="lin" valueType="num">
                                      <p:cBhvr additive="base">
                                        <p:cTn id="47" dur="500" fill="hold"/>
                                        <p:tgtEl>
                                          <p:spTgt spid="54"/>
                                        </p:tgtEl>
                                        <p:attrNameLst>
                                          <p:attrName>ppt_y</p:attrName>
                                        </p:attrNameLst>
                                      </p:cBhvr>
                                      <p:tavLst>
                                        <p:tav tm="0">
                                          <p:val>
                                            <p:strVal val="0-#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500" fill="hold"/>
                                        <p:tgtEl>
                                          <p:spTgt spid="53"/>
                                        </p:tgtEl>
                                        <p:attrNameLst>
                                          <p:attrName>ppt_x</p:attrName>
                                        </p:attrNameLst>
                                      </p:cBhvr>
                                      <p:tavLst>
                                        <p:tav tm="0">
                                          <p:val>
                                            <p:strVal val="#ppt_x"/>
                                          </p:val>
                                        </p:tav>
                                        <p:tav tm="100000">
                                          <p:val>
                                            <p:strVal val="#ppt_x"/>
                                          </p:val>
                                        </p:tav>
                                      </p:tavLst>
                                    </p:anim>
                                    <p:anim calcmode="lin" valueType="num">
                                      <p:cBhvr additive="base">
                                        <p:cTn id="51" dur="5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left)">
                                      <p:cBhvr>
                                        <p:cTn id="55" dur="500"/>
                                        <p:tgtEl>
                                          <p:spTgt spid="55"/>
                                        </p:tgtEl>
                                      </p:cBhvr>
                                    </p:animEffect>
                                  </p:childTnLst>
                                </p:cTn>
                              </p:par>
                            </p:childTnLst>
                          </p:cTn>
                        </p:par>
                        <p:par>
                          <p:cTn id="56" fill="hold">
                            <p:stCondLst>
                              <p:cond delay="4500"/>
                            </p:stCondLst>
                            <p:childTnLst>
                              <p:par>
                                <p:cTn id="57" presetID="2" presetClass="entr" presetSubtype="1"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 calcmode="lin" valueType="num">
                                      <p:cBhvr additive="base">
                                        <p:cTn id="59" dur="500" fill="hold"/>
                                        <p:tgtEl>
                                          <p:spTgt spid="57"/>
                                        </p:tgtEl>
                                        <p:attrNameLst>
                                          <p:attrName>ppt_x</p:attrName>
                                        </p:attrNameLst>
                                      </p:cBhvr>
                                      <p:tavLst>
                                        <p:tav tm="0">
                                          <p:val>
                                            <p:strVal val="#ppt_x"/>
                                          </p:val>
                                        </p:tav>
                                        <p:tav tm="100000">
                                          <p:val>
                                            <p:strVal val="#ppt_x"/>
                                          </p:val>
                                        </p:tav>
                                      </p:tavLst>
                                    </p:anim>
                                    <p:anim calcmode="lin" valueType="num">
                                      <p:cBhvr additive="base">
                                        <p:cTn id="60" dur="500" fill="hold"/>
                                        <p:tgtEl>
                                          <p:spTgt spid="57"/>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500" fill="hold"/>
                                        <p:tgtEl>
                                          <p:spTgt spid="56"/>
                                        </p:tgtEl>
                                        <p:attrNameLst>
                                          <p:attrName>ppt_x</p:attrName>
                                        </p:attrNameLst>
                                      </p:cBhvr>
                                      <p:tavLst>
                                        <p:tav tm="0">
                                          <p:val>
                                            <p:strVal val="#ppt_x"/>
                                          </p:val>
                                        </p:tav>
                                        <p:tav tm="100000">
                                          <p:val>
                                            <p:strVal val="#ppt_x"/>
                                          </p:val>
                                        </p:tav>
                                      </p:tavLst>
                                    </p:anim>
                                    <p:anim calcmode="lin" valueType="num">
                                      <p:cBhvr additive="base">
                                        <p:cTn id="64" dur="500" fill="hold"/>
                                        <p:tgtEl>
                                          <p:spTgt spid="5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2" presetClass="entr" presetSubtype="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Effect transition="in" filter="wipe(left)">
                                      <p:cBhvr>
                                        <p:cTn id="68" dur="500"/>
                                        <p:tgtEl>
                                          <p:spTgt spid="58"/>
                                        </p:tgtEl>
                                      </p:cBhvr>
                                    </p:animEffect>
                                  </p:childTnLst>
                                </p:cTn>
                              </p:par>
                            </p:childTnLst>
                          </p:cTn>
                        </p:par>
                        <p:par>
                          <p:cTn id="69" fill="hold">
                            <p:stCondLst>
                              <p:cond delay="5500"/>
                            </p:stCondLst>
                            <p:childTnLst>
                              <p:par>
                                <p:cTn id="70" presetID="2" presetClass="entr" presetSubtype="1"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 calcmode="lin" valueType="num">
                                      <p:cBhvr additive="base">
                                        <p:cTn id="72" dur="500" fill="hold"/>
                                        <p:tgtEl>
                                          <p:spTgt spid="60"/>
                                        </p:tgtEl>
                                        <p:attrNameLst>
                                          <p:attrName>ppt_x</p:attrName>
                                        </p:attrNameLst>
                                      </p:cBhvr>
                                      <p:tavLst>
                                        <p:tav tm="0">
                                          <p:val>
                                            <p:strVal val="#ppt_x"/>
                                          </p:val>
                                        </p:tav>
                                        <p:tav tm="100000">
                                          <p:val>
                                            <p:strVal val="#ppt_x"/>
                                          </p:val>
                                        </p:tav>
                                      </p:tavLst>
                                    </p:anim>
                                    <p:anim calcmode="lin" valueType="num">
                                      <p:cBhvr additive="base">
                                        <p:cTn id="73" dur="500" fill="hold"/>
                                        <p:tgtEl>
                                          <p:spTgt spid="60"/>
                                        </p:tgtEl>
                                        <p:attrNameLst>
                                          <p:attrName>ppt_y</p:attrName>
                                        </p:attrNameLst>
                                      </p:cBhvr>
                                      <p:tavLst>
                                        <p:tav tm="0">
                                          <p:val>
                                            <p:strVal val="0-#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59"/>
                                        </p:tgtEl>
                                        <p:attrNameLst>
                                          <p:attrName>style.visibility</p:attrName>
                                        </p:attrNameLst>
                                      </p:cBhvr>
                                      <p:to>
                                        <p:strVal val="visible"/>
                                      </p:to>
                                    </p:set>
                                    <p:anim calcmode="lin" valueType="num">
                                      <p:cBhvr additive="base">
                                        <p:cTn id="76" dur="500" fill="hold"/>
                                        <p:tgtEl>
                                          <p:spTgt spid="59"/>
                                        </p:tgtEl>
                                        <p:attrNameLst>
                                          <p:attrName>ppt_x</p:attrName>
                                        </p:attrNameLst>
                                      </p:cBhvr>
                                      <p:tavLst>
                                        <p:tav tm="0">
                                          <p:val>
                                            <p:strVal val="#ppt_x"/>
                                          </p:val>
                                        </p:tav>
                                        <p:tav tm="100000">
                                          <p:val>
                                            <p:strVal val="#ppt_x"/>
                                          </p:val>
                                        </p:tav>
                                      </p:tavLst>
                                    </p:anim>
                                    <p:anim calcmode="lin" valueType="num">
                                      <p:cBhvr additive="base">
                                        <p:cTn id="77" dur="500" fill="hold"/>
                                        <p:tgtEl>
                                          <p:spTgt spid="59"/>
                                        </p:tgtEl>
                                        <p:attrNameLst>
                                          <p:attrName>ppt_y</p:attrName>
                                        </p:attrNameLst>
                                      </p:cBhvr>
                                      <p:tavLst>
                                        <p:tav tm="0">
                                          <p:val>
                                            <p:strVal val="1+#ppt_h/2"/>
                                          </p:val>
                                        </p:tav>
                                        <p:tav tm="100000">
                                          <p:val>
                                            <p:strVal val="#ppt_y"/>
                                          </p:val>
                                        </p:tav>
                                      </p:tavLst>
                                    </p:anim>
                                  </p:childTnLst>
                                </p:cTn>
                              </p:par>
                            </p:childTnLst>
                          </p:cTn>
                        </p:par>
                        <p:par>
                          <p:cTn id="78" fill="hold">
                            <p:stCondLst>
                              <p:cond delay="6000"/>
                            </p:stCondLst>
                            <p:childTnLst>
                              <p:par>
                                <p:cTn id="79" presetID="22" presetClass="entr" presetSubtype="8"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wipe(left)">
                                      <p:cBhvr>
                                        <p:cTn id="81"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7" grpId="0" bldLvl="0" animBg="1"/>
      <p:bldP spid="19" grpId="0"/>
      <p:bldP spid="23" grpId="0" bldLvl="0" animBg="1"/>
      <p:bldP spid="21" grpId="0" bldLvl="0" animBg="1"/>
      <p:bldP spid="46" grpId="0" bldLvl="0" animBg="1"/>
      <p:bldP spid="53" grpId="0" bldLvl="0" animBg="1"/>
      <p:bldP spid="54" grpId="0" bldLvl="0" animBg="1"/>
      <p:bldP spid="55" grpId="0" bldLvl="0" animBg="1"/>
      <p:bldP spid="56" grpId="0" bldLvl="0" animBg="1"/>
      <p:bldP spid="57" grpId="0" bldLvl="0" animBg="1"/>
      <p:bldP spid="58" grpId="0" bldLvl="0" animBg="1"/>
      <p:bldP spid="59" grpId="0" bldLvl="0" animBg="1"/>
      <p:bldP spid="60" grpId="0" bldLvl="0" animBg="1"/>
      <p:bldP spid="61" grpId="0" bldLvl="0" animBg="1"/>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3331845" y="2100580"/>
            <a:ext cx="7452995" cy="48006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110" b="1" dirty="0">
                <a:solidFill>
                  <a:srgbClr val="68517F"/>
                </a:solidFill>
                <a:latin typeface="+mn-ea"/>
              </a:rPr>
              <a:t>（五）基础教育实行以公办学校办学为主的多元办学体制</a:t>
            </a:r>
            <a:endParaRPr lang="zh-CN" altLang="en-US" sz="2110" b="1" dirty="0">
              <a:solidFill>
                <a:srgbClr val="68517F"/>
              </a:solidFill>
              <a:latin typeface="+mn-ea"/>
            </a:endParaRPr>
          </a:p>
        </p:txBody>
      </p:sp>
      <p:grpSp>
        <p:nvGrpSpPr>
          <p:cNvPr id="3" name="Group 23"/>
          <p:cNvGrpSpPr/>
          <p:nvPr/>
        </p:nvGrpSpPr>
        <p:grpSpPr>
          <a:xfrm>
            <a:off x="2778226" y="2157071"/>
            <a:ext cx="421235" cy="421235"/>
            <a:chOff x="0" y="-3664"/>
            <a:chExt cx="767929" cy="767929"/>
          </a:xfrm>
        </p:grpSpPr>
        <p:sp>
          <p:nvSpPr>
            <p:cNvPr id="6" name="Freeform: Shape 28"/>
            <p:cNvSpPr/>
            <p:nvPr/>
          </p:nvSpPr>
          <p:spPr>
            <a:xfrm>
              <a:off x="0" y="-3664"/>
              <a:ext cx="767929" cy="7679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chemeClr val="bg1"/>
                </a:gs>
                <a:gs pos="100000">
                  <a:schemeClr val="bg1">
                    <a:lumMod val="95000"/>
                  </a:schemeClr>
                </a:gs>
              </a:gsLst>
              <a:lin ang="2700000" scaled="1"/>
              <a:tileRect/>
            </a:gradFill>
            <a:ln w="12700" cap="rnd">
              <a:gradFill flip="none" rotWithShape="1">
                <a:gsLst>
                  <a:gs pos="0">
                    <a:schemeClr val="accent2"/>
                  </a:gs>
                  <a:gs pos="100000">
                    <a:srgbClr val="155798">
                      <a:alpha val="70000"/>
                    </a:srgbClr>
                  </a:gs>
                </a:gsLst>
                <a:lin ang="0" scaled="1"/>
                <a:tileRect/>
              </a:gradFill>
              <a:round/>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6435" tIns="48217" rIns="96435" bIns="48217" numCol="1" spcCol="0" rtlCol="0" fromWordArt="0" anchor="ctr" anchorCtr="0" forceAA="0" compatLnSpc="1">
              <a:noAutofit/>
            </a:bodyPr>
            <a:lstStyle/>
            <a:p>
              <a:pPr algn="ctr"/>
              <a:endParaRPr sz="100"/>
            </a:p>
          </p:txBody>
        </p:sp>
        <p:sp>
          <p:nvSpPr>
            <p:cNvPr id="7" name="Freeform: Shape 34"/>
            <p:cNvSpPr/>
            <p:nvPr/>
          </p:nvSpPr>
          <p:spPr>
            <a:xfrm>
              <a:off x="234638" y="224892"/>
              <a:ext cx="298653" cy="313261"/>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gradFill flip="none" rotWithShape="1">
              <a:gsLst>
                <a:gs pos="0">
                  <a:schemeClr val="bg1"/>
                </a:gs>
                <a:gs pos="100000">
                  <a:schemeClr val="bg1">
                    <a:lumMod val="95000"/>
                  </a:schemeClr>
                </a:gs>
              </a:gsLst>
              <a:lin ang="2700000" scaled="1"/>
              <a:tileRect/>
            </a:gradFill>
            <a:ln w="12700" cap="rnd">
              <a:gradFill flip="none" rotWithShape="1">
                <a:gsLst>
                  <a:gs pos="0">
                    <a:schemeClr val="accent2"/>
                  </a:gs>
                  <a:gs pos="100000">
                    <a:srgbClr val="155798">
                      <a:alpha val="70000"/>
                    </a:srgbClr>
                  </a:gs>
                </a:gsLst>
                <a:lin ang="0" scaled="1"/>
                <a:tileRect/>
              </a:gradFill>
              <a:round/>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6435" tIns="48217" rIns="96435" bIns="48217" numCol="1" spcCol="0" rtlCol="0" fromWordArt="0" anchor="ctr" anchorCtr="0" forceAA="0" compatLnSpc="1">
              <a:noAutofit/>
            </a:bodyPr>
            <a:lstStyle/>
            <a:p>
              <a:pPr algn="ctr"/>
              <a:endParaRPr sz="100"/>
            </a:p>
          </p:txBody>
        </p:sp>
      </p:grpSp>
      <p:cxnSp>
        <p:nvCxnSpPr>
          <p:cNvPr id="8" name="直接连接符 7"/>
          <p:cNvCxnSpPr/>
          <p:nvPr/>
        </p:nvCxnSpPr>
        <p:spPr>
          <a:xfrm>
            <a:off x="2290022" y="3341082"/>
            <a:ext cx="8930314" cy="0"/>
          </a:xfrm>
          <a:prstGeom prst="line">
            <a:avLst/>
          </a:prstGeom>
          <a:noFill/>
          <a:ln w="12700" cap="rnd">
            <a:gradFill flip="none" rotWithShape="1">
              <a:gsLst>
                <a:gs pos="0">
                  <a:schemeClr val="accent2"/>
                </a:gs>
                <a:gs pos="100000">
                  <a:srgbClr val="155798">
                    <a:alpha val="70000"/>
                  </a:srgbClr>
                </a:gs>
              </a:gsLst>
              <a:lin ang="0" scaled="1"/>
              <a:tileRect/>
            </a:gradFill>
            <a:prstDash val="dash"/>
            <a:round/>
          </a:ln>
          <a:effectLst/>
        </p:spPr>
        <p:style>
          <a:lnRef idx="1">
            <a:schemeClr val="accent1"/>
          </a:lnRef>
          <a:fillRef idx="0">
            <a:schemeClr val="accent1"/>
          </a:fillRef>
          <a:effectRef idx="0">
            <a:schemeClr val="accent1"/>
          </a:effectRef>
          <a:fontRef idx="minor">
            <a:schemeClr val="tx1"/>
          </a:fontRef>
        </p:style>
      </p:cxnSp>
      <p:sp>
        <p:nvSpPr>
          <p:cNvPr id="9" name="MH_Other_21"/>
          <p:cNvSpPr/>
          <p:nvPr>
            <p:custDataLst>
              <p:tags r:id="rId1"/>
            </p:custDataLst>
          </p:nvPr>
        </p:nvSpPr>
        <p:spPr>
          <a:xfrm flipV="1">
            <a:off x="5091335" y="3300901"/>
            <a:ext cx="2672732" cy="80363"/>
          </a:xfrm>
          <a:prstGeom prst="rect">
            <a:avLst/>
          </a:prstGeom>
          <a:gradFill flip="none" rotWithShape="0">
            <a:gsLst>
              <a:gs pos="100000">
                <a:schemeClr val="accent2"/>
              </a:gs>
              <a:gs pos="0">
                <a:srgbClr val="283C8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0"/>
          </a:p>
        </p:txBody>
      </p:sp>
      <p:sp>
        <p:nvSpPr>
          <p:cNvPr id="100" name="文本框 99"/>
          <p:cNvSpPr txBox="1"/>
          <p:nvPr/>
        </p:nvSpPr>
        <p:spPr>
          <a:xfrm>
            <a:off x="1295400" y="3975735"/>
            <a:ext cx="9924415" cy="2306955"/>
          </a:xfrm>
          <a:prstGeom prst="rect">
            <a:avLst/>
          </a:prstGeom>
          <a:noFill/>
          <a:ln w="9525">
            <a:noFill/>
          </a:ln>
        </p:spPr>
        <p:txBody>
          <a:bodyPr wrap="square">
            <a:spAutoFit/>
          </a:bodyPr>
          <a:p>
            <a:pPr marL="0" indent="508000" eaLnBrk="1" latinLnBrk="0" hangingPunct="1">
              <a:lnSpc>
                <a:spcPct val="120000"/>
              </a:lnSpc>
              <a:extLst>
                <a:ext uri="{35155182-B16C-46BC-9424-99874614C6A1}">
                  <wpsdc:indentchars xmlns:wpsdc="http://www.wps.cn/officeDocument/2017/drawingmlCustomData" val="200" checksum="282533468"/>
                </a:ext>
              </a:extLst>
            </a:pPr>
            <a:r>
              <a:rPr lang="zh-CN" sz="2000" b="0">
                <a:ea typeface="黑体" panose="02010609060101010101" charset="-122"/>
              </a:rPr>
              <a:t>解放之初，在全国范围内将接收了外资津贴的中学544所、小学1133所收归公办。</a:t>
            </a:r>
            <a:endParaRPr lang="zh-CN" sz="2000" b="0">
              <a:ea typeface="黑体" panose="02010609060101010101" charset="-122"/>
            </a:endParaRPr>
          </a:p>
          <a:p>
            <a:pPr marL="0" indent="508000" eaLnBrk="1" latinLnBrk="0" hangingPunct="1">
              <a:lnSpc>
                <a:spcPct val="120000"/>
              </a:lnSpc>
              <a:extLst>
                <a:ext uri="{35155182-B16C-46BC-9424-99874614C6A1}">
                  <wpsdc:indentchars xmlns:wpsdc="http://www.wps.cn/officeDocument/2017/drawingmlCustomData" val="200" checksum="282533468"/>
                </a:ext>
              </a:extLst>
            </a:pPr>
            <a:r>
              <a:rPr lang="zh-CN" sz="2000" b="0">
                <a:ea typeface="黑体" panose="02010609060101010101" charset="-122"/>
              </a:rPr>
              <a:t>50年代后期，按照“两条腿走路”的方针，实行国家与厂矿、企业、合作社办学并举，调动了各方面办学的积极性，扩大了基础教育的规模。</a:t>
            </a:r>
            <a:endParaRPr lang="zh-CN" sz="2000" b="0">
              <a:ea typeface="黑体" panose="02010609060101010101" charset="-122"/>
            </a:endParaRPr>
          </a:p>
          <a:p>
            <a:pPr marL="0" indent="508000" eaLnBrk="1" latinLnBrk="0" hangingPunct="1">
              <a:lnSpc>
                <a:spcPct val="120000"/>
              </a:lnSpc>
              <a:extLst>
                <a:ext uri="{35155182-B16C-46BC-9424-99874614C6A1}">
                  <wpsdc:indentchars xmlns:wpsdc="http://www.wps.cn/officeDocument/2017/drawingmlCustomData" val="200" checksum="282533468"/>
                </a:ext>
              </a:extLst>
            </a:pPr>
            <a:r>
              <a:rPr lang="zh-CN" sz="2000" b="0">
                <a:ea typeface="黑体" panose="02010609060101010101" charset="-122"/>
              </a:rPr>
              <a:t>改革开放以来，国家推进办学体制改革，积极发展社会力量办学。中国的基础教育学校实行政府为主、多个社会主体共同参与举办学校。举办者既有地方政府，也有国有企事业组织和社会团体、公民个人和民营企业。</a:t>
            </a:r>
            <a:endParaRPr lang="zh-CN" sz="2000" b="0">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3331845" y="2100580"/>
            <a:ext cx="7452995" cy="48006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110" b="1" dirty="0">
                <a:solidFill>
                  <a:srgbClr val="68517F"/>
                </a:solidFill>
                <a:latin typeface="+mn-ea"/>
              </a:rPr>
              <a:t>（六）基础教育实行学生统一入学接受教育的制度</a:t>
            </a:r>
            <a:endParaRPr lang="zh-CN" altLang="en-US" sz="2110" b="1" dirty="0">
              <a:solidFill>
                <a:srgbClr val="68517F"/>
              </a:solidFill>
              <a:latin typeface="+mn-ea"/>
            </a:endParaRPr>
          </a:p>
        </p:txBody>
      </p:sp>
      <p:grpSp>
        <p:nvGrpSpPr>
          <p:cNvPr id="3" name="Group 23"/>
          <p:cNvGrpSpPr/>
          <p:nvPr/>
        </p:nvGrpSpPr>
        <p:grpSpPr>
          <a:xfrm>
            <a:off x="2778226" y="2157071"/>
            <a:ext cx="421235" cy="421235"/>
            <a:chOff x="0" y="-3664"/>
            <a:chExt cx="767929" cy="767929"/>
          </a:xfrm>
        </p:grpSpPr>
        <p:sp>
          <p:nvSpPr>
            <p:cNvPr id="6" name="Freeform: Shape 28"/>
            <p:cNvSpPr/>
            <p:nvPr/>
          </p:nvSpPr>
          <p:spPr>
            <a:xfrm>
              <a:off x="0" y="-3664"/>
              <a:ext cx="767929" cy="7679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chemeClr val="bg1"/>
                </a:gs>
                <a:gs pos="100000">
                  <a:schemeClr val="bg1">
                    <a:lumMod val="95000"/>
                  </a:schemeClr>
                </a:gs>
              </a:gsLst>
              <a:lin ang="2700000" scaled="1"/>
              <a:tileRect/>
            </a:gradFill>
            <a:ln w="12700" cap="rnd">
              <a:gradFill flip="none" rotWithShape="1">
                <a:gsLst>
                  <a:gs pos="0">
                    <a:schemeClr val="accent2"/>
                  </a:gs>
                  <a:gs pos="100000">
                    <a:srgbClr val="155798">
                      <a:alpha val="70000"/>
                    </a:srgbClr>
                  </a:gs>
                </a:gsLst>
                <a:lin ang="0" scaled="1"/>
                <a:tileRect/>
              </a:gradFill>
              <a:round/>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6435" tIns="48217" rIns="96435" bIns="48217" numCol="1" spcCol="0" rtlCol="0" fromWordArt="0" anchor="ctr" anchorCtr="0" forceAA="0" compatLnSpc="1">
              <a:noAutofit/>
            </a:bodyPr>
            <a:lstStyle/>
            <a:p>
              <a:pPr algn="ctr"/>
              <a:endParaRPr sz="100"/>
            </a:p>
          </p:txBody>
        </p:sp>
        <p:sp>
          <p:nvSpPr>
            <p:cNvPr id="7" name="Freeform: Shape 34"/>
            <p:cNvSpPr/>
            <p:nvPr/>
          </p:nvSpPr>
          <p:spPr>
            <a:xfrm>
              <a:off x="234638" y="224892"/>
              <a:ext cx="298653" cy="313261"/>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gradFill flip="none" rotWithShape="1">
              <a:gsLst>
                <a:gs pos="0">
                  <a:schemeClr val="bg1"/>
                </a:gs>
                <a:gs pos="100000">
                  <a:schemeClr val="bg1">
                    <a:lumMod val="95000"/>
                  </a:schemeClr>
                </a:gs>
              </a:gsLst>
              <a:lin ang="2700000" scaled="1"/>
              <a:tileRect/>
            </a:gradFill>
            <a:ln w="12700" cap="rnd">
              <a:gradFill flip="none" rotWithShape="1">
                <a:gsLst>
                  <a:gs pos="0">
                    <a:schemeClr val="accent2"/>
                  </a:gs>
                  <a:gs pos="100000">
                    <a:srgbClr val="155798">
                      <a:alpha val="70000"/>
                    </a:srgbClr>
                  </a:gs>
                </a:gsLst>
                <a:lin ang="0" scaled="1"/>
                <a:tileRect/>
              </a:gradFill>
              <a:round/>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6435" tIns="48217" rIns="96435" bIns="48217" numCol="1" spcCol="0" rtlCol="0" fromWordArt="0" anchor="ctr" anchorCtr="0" forceAA="0" compatLnSpc="1">
              <a:noAutofit/>
            </a:bodyPr>
            <a:lstStyle/>
            <a:p>
              <a:pPr algn="ctr"/>
              <a:endParaRPr sz="100"/>
            </a:p>
          </p:txBody>
        </p:sp>
      </p:grpSp>
      <p:cxnSp>
        <p:nvCxnSpPr>
          <p:cNvPr id="8" name="直接连接符 7"/>
          <p:cNvCxnSpPr/>
          <p:nvPr/>
        </p:nvCxnSpPr>
        <p:spPr>
          <a:xfrm>
            <a:off x="2290022" y="3341082"/>
            <a:ext cx="8930314" cy="0"/>
          </a:xfrm>
          <a:prstGeom prst="line">
            <a:avLst/>
          </a:prstGeom>
          <a:noFill/>
          <a:ln w="12700" cap="rnd">
            <a:gradFill flip="none" rotWithShape="1">
              <a:gsLst>
                <a:gs pos="0">
                  <a:schemeClr val="accent2"/>
                </a:gs>
                <a:gs pos="100000">
                  <a:srgbClr val="155798">
                    <a:alpha val="70000"/>
                  </a:srgbClr>
                </a:gs>
              </a:gsLst>
              <a:lin ang="0" scaled="1"/>
              <a:tileRect/>
            </a:gradFill>
            <a:prstDash val="dash"/>
            <a:round/>
          </a:ln>
          <a:effectLst/>
        </p:spPr>
        <p:style>
          <a:lnRef idx="1">
            <a:schemeClr val="accent1"/>
          </a:lnRef>
          <a:fillRef idx="0">
            <a:schemeClr val="accent1"/>
          </a:fillRef>
          <a:effectRef idx="0">
            <a:schemeClr val="accent1"/>
          </a:effectRef>
          <a:fontRef idx="minor">
            <a:schemeClr val="tx1"/>
          </a:fontRef>
        </p:style>
      </p:cxnSp>
      <p:sp>
        <p:nvSpPr>
          <p:cNvPr id="9" name="MH_Other_21"/>
          <p:cNvSpPr/>
          <p:nvPr>
            <p:custDataLst>
              <p:tags r:id="rId1"/>
            </p:custDataLst>
          </p:nvPr>
        </p:nvSpPr>
        <p:spPr>
          <a:xfrm flipV="1">
            <a:off x="5091335" y="3300901"/>
            <a:ext cx="2672732" cy="80363"/>
          </a:xfrm>
          <a:prstGeom prst="rect">
            <a:avLst/>
          </a:prstGeom>
          <a:gradFill flip="none" rotWithShape="0">
            <a:gsLst>
              <a:gs pos="100000">
                <a:schemeClr val="accent2"/>
              </a:gs>
              <a:gs pos="0">
                <a:srgbClr val="283C8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0"/>
          </a:p>
        </p:txBody>
      </p:sp>
      <p:sp>
        <p:nvSpPr>
          <p:cNvPr id="100" name="文本框 99"/>
          <p:cNvSpPr txBox="1"/>
          <p:nvPr/>
        </p:nvSpPr>
        <p:spPr>
          <a:xfrm>
            <a:off x="1406525" y="4003040"/>
            <a:ext cx="9924415" cy="2306955"/>
          </a:xfrm>
          <a:prstGeom prst="rect">
            <a:avLst/>
          </a:prstGeom>
          <a:noFill/>
          <a:ln w="9525">
            <a:noFill/>
          </a:ln>
        </p:spPr>
        <p:txBody>
          <a:bodyPr wrap="square">
            <a:spAutoFit/>
          </a:bodyPr>
          <a:p>
            <a:pPr marL="0" indent="508000" eaLnBrk="1" latinLnBrk="0" hangingPunct="1">
              <a:lnSpc>
                <a:spcPct val="120000"/>
              </a:lnSpc>
              <a:extLst>
                <a:ext uri="{35155182-B16C-46BC-9424-99874614C6A1}">
                  <wpsdc:indentchars xmlns:wpsdc="http://www.wps.cn/officeDocument/2017/drawingmlCustomData" val="200" checksum="282533468"/>
                </a:ext>
              </a:extLst>
            </a:pPr>
            <a:r>
              <a:rPr lang="zh-CN" sz="2000" b="0">
                <a:ea typeface="黑体" panose="02010609060101010101" charset="-122"/>
              </a:rPr>
              <a:t>中国的基础教育均在学校中实施，强调课堂教学。特别在乡村，学校成为了文明和文化的象征。学校教育可以更多让孩子与学校、老师、集体和同龄人交流互动，促进学生的全面发展。</a:t>
            </a:r>
            <a:endParaRPr lang="zh-CN" sz="2000" b="0">
              <a:ea typeface="黑体" panose="02010609060101010101" charset="-122"/>
            </a:endParaRPr>
          </a:p>
          <a:p>
            <a:pPr marL="0" indent="508000" eaLnBrk="1" latinLnBrk="0" hangingPunct="1">
              <a:lnSpc>
                <a:spcPct val="120000"/>
              </a:lnSpc>
              <a:extLst>
                <a:ext uri="{35155182-B16C-46BC-9424-99874614C6A1}">
                  <wpsdc:indentchars xmlns:wpsdc="http://www.wps.cn/officeDocument/2017/drawingmlCustomData" val="200" checksum="282533468"/>
                </a:ext>
              </a:extLst>
            </a:pPr>
            <a:r>
              <a:rPr lang="zh-CN" sz="2000" b="0">
                <a:ea typeface="黑体" panose="02010609060101010101" charset="-122"/>
              </a:rPr>
              <a:t>国家禁止16岁以下的童工。在现阶段，除了因身体原因外，坚持学校教育、不放开在家上学的政策符合中国国情，有利于基础教育的规范实施和广大青少年儿童的健康成长。</a:t>
            </a:r>
            <a:endParaRPr lang="zh-CN" sz="2000" b="0">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3331845" y="2100580"/>
            <a:ext cx="7452995" cy="48006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110" b="1" dirty="0">
                <a:solidFill>
                  <a:srgbClr val="68517F"/>
                </a:solidFill>
                <a:latin typeface="+mn-ea"/>
              </a:rPr>
              <a:t>（七）基础教育注重教师的教育教学主导作用</a:t>
            </a:r>
            <a:endParaRPr lang="zh-CN" altLang="en-US" sz="2110" b="1" dirty="0">
              <a:solidFill>
                <a:srgbClr val="68517F"/>
              </a:solidFill>
              <a:latin typeface="+mn-ea"/>
            </a:endParaRPr>
          </a:p>
        </p:txBody>
      </p:sp>
      <p:grpSp>
        <p:nvGrpSpPr>
          <p:cNvPr id="3" name="Group 23"/>
          <p:cNvGrpSpPr/>
          <p:nvPr/>
        </p:nvGrpSpPr>
        <p:grpSpPr>
          <a:xfrm>
            <a:off x="2778226" y="2157071"/>
            <a:ext cx="421235" cy="421235"/>
            <a:chOff x="0" y="-3664"/>
            <a:chExt cx="767929" cy="767929"/>
          </a:xfrm>
        </p:grpSpPr>
        <p:sp>
          <p:nvSpPr>
            <p:cNvPr id="6" name="Freeform: Shape 28"/>
            <p:cNvSpPr/>
            <p:nvPr/>
          </p:nvSpPr>
          <p:spPr>
            <a:xfrm>
              <a:off x="0" y="-3664"/>
              <a:ext cx="767929" cy="7679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chemeClr val="bg1"/>
                </a:gs>
                <a:gs pos="100000">
                  <a:schemeClr val="bg1">
                    <a:lumMod val="95000"/>
                  </a:schemeClr>
                </a:gs>
              </a:gsLst>
              <a:lin ang="2700000" scaled="1"/>
              <a:tileRect/>
            </a:gradFill>
            <a:ln w="12700" cap="rnd">
              <a:gradFill flip="none" rotWithShape="1">
                <a:gsLst>
                  <a:gs pos="0">
                    <a:schemeClr val="accent2"/>
                  </a:gs>
                  <a:gs pos="100000">
                    <a:srgbClr val="155798">
                      <a:alpha val="70000"/>
                    </a:srgbClr>
                  </a:gs>
                </a:gsLst>
                <a:lin ang="0" scaled="1"/>
                <a:tileRect/>
              </a:gradFill>
              <a:round/>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6435" tIns="48217" rIns="96435" bIns="48217" numCol="1" spcCol="0" rtlCol="0" fromWordArt="0" anchor="ctr" anchorCtr="0" forceAA="0" compatLnSpc="1">
              <a:noAutofit/>
            </a:bodyPr>
            <a:lstStyle/>
            <a:p>
              <a:pPr algn="ctr"/>
              <a:endParaRPr sz="100"/>
            </a:p>
          </p:txBody>
        </p:sp>
        <p:sp>
          <p:nvSpPr>
            <p:cNvPr id="7" name="Freeform: Shape 34"/>
            <p:cNvSpPr/>
            <p:nvPr/>
          </p:nvSpPr>
          <p:spPr>
            <a:xfrm>
              <a:off x="234638" y="224892"/>
              <a:ext cx="298653" cy="313261"/>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gradFill flip="none" rotWithShape="1">
              <a:gsLst>
                <a:gs pos="0">
                  <a:schemeClr val="bg1"/>
                </a:gs>
                <a:gs pos="100000">
                  <a:schemeClr val="bg1">
                    <a:lumMod val="95000"/>
                  </a:schemeClr>
                </a:gs>
              </a:gsLst>
              <a:lin ang="2700000" scaled="1"/>
              <a:tileRect/>
            </a:gradFill>
            <a:ln w="12700" cap="rnd">
              <a:gradFill flip="none" rotWithShape="1">
                <a:gsLst>
                  <a:gs pos="0">
                    <a:schemeClr val="accent2"/>
                  </a:gs>
                  <a:gs pos="100000">
                    <a:srgbClr val="155798">
                      <a:alpha val="70000"/>
                    </a:srgbClr>
                  </a:gs>
                </a:gsLst>
                <a:lin ang="0" scaled="1"/>
                <a:tileRect/>
              </a:gradFill>
              <a:round/>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6435" tIns="48217" rIns="96435" bIns="48217" numCol="1" spcCol="0" rtlCol="0" fromWordArt="0" anchor="ctr" anchorCtr="0" forceAA="0" compatLnSpc="1">
              <a:noAutofit/>
            </a:bodyPr>
            <a:lstStyle/>
            <a:p>
              <a:pPr algn="ctr"/>
              <a:endParaRPr sz="100"/>
            </a:p>
          </p:txBody>
        </p:sp>
      </p:grpSp>
      <p:cxnSp>
        <p:nvCxnSpPr>
          <p:cNvPr id="8" name="直接连接符 7"/>
          <p:cNvCxnSpPr/>
          <p:nvPr/>
        </p:nvCxnSpPr>
        <p:spPr>
          <a:xfrm>
            <a:off x="2290022" y="3341082"/>
            <a:ext cx="8930314" cy="0"/>
          </a:xfrm>
          <a:prstGeom prst="line">
            <a:avLst/>
          </a:prstGeom>
          <a:noFill/>
          <a:ln w="12700" cap="rnd">
            <a:gradFill flip="none" rotWithShape="1">
              <a:gsLst>
                <a:gs pos="0">
                  <a:schemeClr val="accent2"/>
                </a:gs>
                <a:gs pos="100000">
                  <a:srgbClr val="155798">
                    <a:alpha val="70000"/>
                  </a:srgbClr>
                </a:gs>
              </a:gsLst>
              <a:lin ang="0" scaled="1"/>
              <a:tileRect/>
            </a:gradFill>
            <a:prstDash val="dash"/>
            <a:round/>
          </a:ln>
          <a:effectLst/>
        </p:spPr>
        <p:style>
          <a:lnRef idx="1">
            <a:schemeClr val="accent1"/>
          </a:lnRef>
          <a:fillRef idx="0">
            <a:schemeClr val="accent1"/>
          </a:fillRef>
          <a:effectRef idx="0">
            <a:schemeClr val="accent1"/>
          </a:effectRef>
          <a:fontRef idx="minor">
            <a:schemeClr val="tx1"/>
          </a:fontRef>
        </p:style>
      </p:cxnSp>
      <p:sp>
        <p:nvSpPr>
          <p:cNvPr id="9" name="MH_Other_21"/>
          <p:cNvSpPr/>
          <p:nvPr>
            <p:custDataLst>
              <p:tags r:id="rId1"/>
            </p:custDataLst>
          </p:nvPr>
        </p:nvSpPr>
        <p:spPr>
          <a:xfrm flipV="1">
            <a:off x="5091335" y="3300901"/>
            <a:ext cx="2672732" cy="80363"/>
          </a:xfrm>
          <a:prstGeom prst="rect">
            <a:avLst/>
          </a:prstGeom>
          <a:gradFill flip="none" rotWithShape="0">
            <a:gsLst>
              <a:gs pos="100000">
                <a:schemeClr val="accent2"/>
              </a:gs>
              <a:gs pos="0">
                <a:srgbClr val="283C8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0"/>
          </a:p>
        </p:txBody>
      </p:sp>
      <p:sp>
        <p:nvSpPr>
          <p:cNvPr id="100" name="文本框 99"/>
          <p:cNvSpPr txBox="1"/>
          <p:nvPr/>
        </p:nvSpPr>
        <p:spPr>
          <a:xfrm>
            <a:off x="1406525" y="3880485"/>
            <a:ext cx="9924415" cy="2306955"/>
          </a:xfrm>
          <a:prstGeom prst="rect">
            <a:avLst/>
          </a:prstGeom>
          <a:noFill/>
          <a:ln w="9525">
            <a:noFill/>
          </a:ln>
        </p:spPr>
        <p:txBody>
          <a:bodyPr wrap="square">
            <a:spAutoFit/>
          </a:bodyPr>
          <a:p>
            <a:pPr marL="0" indent="508000" eaLnBrk="1" latinLnBrk="0" hangingPunct="1">
              <a:lnSpc>
                <a:spcPct val="120000"/>
              </a:lnSpc>
              <a:extLst>
                <a:ext uri="{35155182-B16C-46BC-9424-99874614C6A1}">
                  <wpsdc:indentchars xmlns:wpsdc="http://www.wps.cn/officeDocument/2017/drawingmlCustomData" val="200" checksum="282533468"/>
                </a:ext>
              </a:extLst>
            </a:pPr>
            <a:r>
              <a:rPr lang="zh-CN" sz="2000" b="0">
                <a:ea typeface="黑体" panose="02010609060101010101" charset="-122"/>
              </a:rPr>
              <a:t>师者在中华传统文化中具有尊崇的地位。中国基础教育非常重视教师的主导作用。</a:t>
            </a:r>
            <a:endParaRPr lang="zh-CN" sz="2000" b="0">
              <a:ea typeface="黑体" panose="02010609060101010101" charset="-122"/>
            </a:endParaRPr>
          </a:p>
          <a:p>
            <a:pPr marL="0" indent="508000" eaLnBrk="1" latinLnBrk="0" hangingPunct="1">
              <a:lnSpc>
                <a:spcPct val="120000"/>
              </a:lnSpc>
              <a:extLst>
                <a:ext uri="{35155182-B16C-46BC-9424-99874614C6A1}">
                  <wpsdc:indentchars xmlns:wpsdc="http://www.wps.cn/officeDocument/2017/drawingmlCustomData" val="200" checksum="282533468"/>
                </a:ext>
              </a:extLst>
            </a:pPr>
            <a:r>
              <a:rPr lang="zh-CN" sz="2000" b="0">
                <a:ea typeface="黑体" panose="02010609060101010101" charset="-122"/>
              </a:rPr>
              <a:t>教师不仅在课堂教育教学中，而且对学生成长的各个方面予以指导。听老师的话，成为中国广大中小学学生的基本要求和常态。对于学生来说，教师在大中小幼阶段教育中的地位和作用有所不同。越对低年级的学生，教师的教育关爱功能越强，对于未成年人的健康成长就越重要。改革开放以来，国家和全社会重视教师，中小学教师的地位待遇提高得到了较为充分的体现。</a:t>
            </a:r>
            <a:endParaRPr lang="zh-CN" sz="2000" b="0">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3331845" y="2100580"/>
            <a:ext cx="7452995" cy="48006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110" b="1" dirty="0">
                <a:solidFill>
                  <a:srgbClr val="68517F"/>
                </a:solidFill>
                <a:latin typeface="+mn-ea"/>
              </a:rPr>
              <a:t>（八）基础教育加强国际交流已经成为主要内容和重要方法</a:t>
            </a:r>
            <a:endParaRPr lang="zh-CN" altLang="en-US" sz="2110" b="1" dirty="0">
              <a:solidFill>
                <a:srgbClr val="68517F"/>
              </a:solidFill>
              <a:latin typeface="+mn-ea"/>
            </a:endParaRPr>
          </a:p>
        </p:txBody>
      </p:sp>
      <p:grpSp>
        <p:nvGrpSpPr>
          <p:cNvPr id="3" name="Group 23"/>
          <p:cNvGrpSpPr/>
          <p:nvPr/>
        </p:nvGrpSpPr>
        <p:grpSpPr>
          <a:xfrm>
            <a:off x="2778226" y="2157071"/>
            <a:ext cx="421235" cy="421235"/>
            <a:chOff x="0" y="-3664"/>
            <a:chExt cx="767929" cy="767929"/>
          </a:xfrm>
        </p:grpSpPr>
        <p:sp>
          <p:nvSpPr>
            <p:cNvPr id="6" name="Freeform: Shape 28"/>
            <p:cNvSpPr/>
            <p:nvPr/>
          </p:nvSpPr>
          <p:spPr>
            <a:xfrm>
              <a:off x="0" y="-3664"/>
              <a:ext cx="767929" cy="7679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chemeClr val="bg1"/>
                </a:gs>
                <a:gs pos="100000">
                  <a:schemeClr val="bg1">
                    <a:lumMod val="95000"/>
                  </a:schemeClr>
                </a:gs>
              </a:gsLst>
              <a:lin ang="2700000" scaled="1"/>
              <a:tileRect/>
            </a:gradFill>
            <a:ln w="12700" cap="rnd">
              <a:gradFill flip="none" rotWithShape="1">
                <a:gsLst>
                  <a:gs pos="0">
                    <a:schemeClr val="accent2"/>
                  </a:gs>
                  <a:gs pos="100000">
                    <a:srgbClr val="155798">
                      <a:alpha val="70000"/>
                    </a:srgbClr>
                  </a:gs>
                </a:gsLst>
                <a:lin ang="0" scaled="1"/>
                <a:tileRect/>
              </a:gradFill>
              <a:round/>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6435" tIns="48217" rIns="96435" bIns="48217" numCol="1" spcCol="0" rtlCol="0" fromWordArt="0" anchor="ctr" anchorCtr="0" forceAA="0" compatLnSpc="1">
              <a:noAutofit/>
            </a:bodyPr>
            <a:lstStyle/>
            <a:p>
              <a:pPr algn="ctr"/>
              <a:endParaRPr sz="100"/>
            </a:p>
          </p:txBody>
        </p:sp>
        <p:sp>
          <p:nvSpPr>
            <p:cNvPr id="7" name="Freeform: Shape 34"/>
            <p:cNvSpPr/>
            <p:nvPr/>
          </p:nvSpPr>
          <p:spPr>
            <a:xfrm>
              <a:off x="234638" y="224892"/>
              <a:ext cx="298653" cy="313261"/>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gradFill flip="none" rotWithShape="1">
              <a:gsLst>
                <a:gs pos="0">
                  <a:schemeClr val="bg1"/>
                </a:gs>
                <a:gs pos="100000">
                  <a:schemeClr val="bg1">
                    <a:lumMod val="95000"/>
                  </a:schemeClr>
                </a:gs>
              </a:gsLst>
              <a:lin ang="2700000" scaled="1"/>
              <a:tileRect/>
            </a:gradFill>
            <a:ln w="12700" cap="rnd">
              <a:gradFill flip="none" rotWithShape="1">
                <a:gsLst>
                  <a:gs pos="0">
                    <a:schemeClr val="accent2"/>
                  </a:gs>
                  <a:gs pos="100000">
                    <a:srgbClr val="155798">
                      <a:alpha val="70000"/>
                    </a:srgbClr>
                  </a:gs>
                </a:gsLst>
                <a:lin ang="0" scaled="1"/>
                <a:tileRect/>
              </a:gradFill>
              <a:round/>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6435" tIns="48217" rIns="96435" bIns="48217" numCol="1" spcCol="0" rtlCol="0" fromWordArt="0" anchor="ctr" anchorCtr="0" forceAA="0" compatLnSpc="1">
              <a:noAutofit/>
            </a:bodyPr>
            <a:lstStyle/>
            <a:p>
              <a:pPr algn="ctr"/>
              <a:endParaRPr sz="100"/>
            </a:p>
          </p:txBody>
        </p:sp>
      </p:grpSp>
      <p:cxnSp>
        <p:nvCxnSpPr>
          <p:cNvPr id="8" name="直接连接符 7"/>
          <p:cNvCxnSpPr/>
          <p:nvPr/>
        </p:nvCxnSpPr>
        <p:spPr>
          <a:xfrm>
            <a:off x="2290022" y="3341082"/>
            <a:ext cx="8930314" cy="0"/>
          </a:xfrm>
          <a:prstGeom prst="line">
            <a:avLst/>
          </a:prstGeom>
          <a:noFill/>
          <a:ln w="12700" cap="rnd">
            <a:gradFill flip="none" rotWithShape="1">
              <a:gsLst>
                <a:gs pos="0">
                  <a:schemeClr val="accent2"/>
                </a:gs>
                <a:gs pos="100000">
                  <a:srgbClr val="155798">
                    <a:alpha val="70000"/>
                  </a:srgbClr>
                </a:gs>
              </a:gsLst>
              <a:lin ang="0" scaled="1"/>
              <a:tileRect/>
            </a:gradFill>
            <a:prstDash val="dash"/>
            <a:round/>
          </a:ln>
          <a:effectLst/>
        </p:spPr>
        <p:style>
          <a:lnRef idx="1">
            <a:schemeClr val="accent1"/>
          </a:lnRef>
          <a:fillRef idx="0">
            <a:schemeClr val="accent1"/>
          </a:fillRef>
          <a:effectRef idx="0">
            <a:schemeClr val="accent1"/>
          </a:effectRef>
          <a:fontRef idx="minor">
            <a:schemeClr val="tx1"/>
          </a:fontRef>
        </p:style>
      </p:cxnSp>
      <p:sp>
        <p:nvSpPr>
          <p:cNvPr id="9" name="MH_Other_21"/>
          <p:cNvSpPr/>
          <p:nvPr>
            <p:custDataLst>
              <p:tags r:id="rId1"/>
            </p:custDataLst>
          </p:nvPr>
        </p:nvSpPr>
        <p:spPr>
          <a:xfrm flipV="1">
            <a:off x="5091335" y="3300901"/>
            <a:ext cx="2672732" cy="80363"/>
          </a:xfrm>
          <a:prstGeom prst="rect">
            <a:avLst/>
          </a:prstGeom>
          <a:gradFill flip="none" rotWithShape="0">
            <a:gsLst>
              <a:gs pos="100000">
                <a:schemeClr val="accent2"/>
              </a:gs>
              <a:gs pos="0">
                <a:srgbClr val="283C8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0"/>
          </a:p>
        </p:txBody>
      </p:sp>
      <p:sp>
        <p:nvSpPr>
          <p:cNvPr id="100" name="文本框 99"/>
          <p:cNvSpPr txBox="1"/>
          <p:nvPr/>
        </p:nvSpPr>
        <p:spPr>
          <a:xfrm>
            <a:off x="763270" y="3688715"/>
            <a:ext cx="11329035" cy="3046095"/>
          </a:xfrm>
          <a:prstGeom prst="rect">
            <a:avLst/>
          </a:prstGeom>
          <a:noFill/>
          <a:ln w="9525">
            <a:noFill/>
          </a:ln>
        </p:spPr>
        <p:txBody>
          <a:bodyPr wrap="square">
            <a:spAutoFit/>
          </a:bodyPr>
          <a:p>
            <a:pPr marL="0" indent="508000" eaLnBrk="1" latinLnBrk="0" hangingPunct="1">
              <a:lnSpc>
                <a:spcPct val="120000"/>
              </a:lnSpc>
              <a:extLst>
                <a:ext uri="{35155182-B16C-46BC-9424-99874614C6A1}">
                  <wpsdc:indentchars xmlns:wpsdc="http://www.wps.cn/officeDocument/2017/drawingmlCustomData" val="200" checksum="282533468"/>
                </a:ext>
              </a:extLst>
            </a:pPr>
            <a:r>
              <a:rPr lang="zh-CN" sz="2000" b="0">
                <a:ea typeface="黑体" panose="02010609060101010101" charset="-122"/>
              </a:rPr>
              <a:t>邓小平同志在1983年为北京景山学校题词：“教育要面向现代化，面向世界，面向未来。”</a:t>
            </a:r>
            <a:endParaRPr lang="zh-CN" sz="2000" b="0">
              <a:ea typeface="黑体" panose="02010609060101010101" charset="-122"/>
            </a:endParaRPr>
          </a:p>
          <a:p>
            <a:pPr marL="0" indent="508000" eaLnBrk="1" latinLnBrk="0" hangingPunct="1">
              <a:lnSpc>
                <a:spcPct val="120000"/>
              </a:lnSpc>
              <a:extLst>
                <a:ext uri="{35155182-B16C-46BC-9424-99874614C6A1}">
                  <wpsdc:indentchars xmlns:wpsdc="http://www.wps.cn/officeDocument/2017/drawingmlCustomData" val="200" checksum="282533468"/>
                </a:ext>
              </a:extLst>
            </a:pPr>
            <a:r>
              <a:rPr lang="zh-CN" sz="2000" b="0">
                <a:ea typeface="黑体" panose="02010609060101010101" charset="-122"/>
              </a:rPr>
              <a:t>2010年《教育规划纲要》指出：“加强中小学对外交流与合作。</a:t>
            </a:r>
            <a:endParaRPr lang="zh-CN" sz="2000" b="0">
              <a:ea typeface="黑体" panose="02010609060101010101" charset="-122"/>
            </a:endParaRPr>
          </a:p>
          <a:p>
            <a:pPr marL="0" indent="508000" eaLnBrk="1" latinLnBrk="0" hangingPunct="1">
              <a:lnSpc>
                <a:spcPct val="120000"/>
              </a:lnSpc>
              <a:extLst>
                <a:ext uri="{35155182-B16C-46BC-9424-99874614C6A1}">
                  <wpsdc:indentchars xmlns:wpsdc="http://www.wps.cn/officeDocument/2017/drawingmlCustomData" val="200" checksum="282533468"/>
                </a:ext>
              </a:extLst>
            </a:pPr>
            <a:r>
              <a:rPr lang="zh-CN" sz="2000" b="0">
                <a:ea typeface="黑体" panose="02010609060101010101" charset="-122"/>
              </a:rPr>
              <a:t>2002年后中国按照加入WTO的教育承诺，开放了高中阶段和幼儿园中外合作办学。</a:t>
            </a:r>
            <a:endParaRPr lang="zh-CN" sz="2000" b="0">
              <a:ea typeface="黑体" panose="02010609060101010101" charset="-122"/>
            </a:endParaRPr>
          </a:p>
          <a:p>
            <a:pPr marL="0" indent="508000" eaLnBrk="1" latinLnBrk="0" hangingPunct="1">
              <a:lnSpc>
                <a:spcPct val="120000"/>
              </a:lnSpc>
              <a:extLst>
                <a:ext uri="{35155182-B16C-46BC-9424-99874614C6A1}">
                  <wpsdc:indentchars xmlns:wpsdc="http://www.wps.cn/officeDocument/2017/drawingmlCustomData" val="200" checksum="282533468"/>
                </a:ext>
              </a:extLst>
            </a:pPr>
            <a:r>
              <a:rPr lang="zh-CN" sz="2000" b="0">
                <a:ea typeface="黑体" panose="02010609060101010101" charset="-122"/>
              </a:rPr>
              <a:t>2009年中国上海等地中小学学生参加OECD(经合组织）国家PISA（国际学生评估项目）测试，连续获得优异成绩，赢得了世界声誉。</a:t>
            </a:r>
            <a:endParaRPr lang="zh-CN" sz="2000" b="0">
              <a:ea typeface="黑体" panose="02010609060101010101" charset="-122"/>
            </a:endParaRPr>
          </a:p>
          <a:p>
            <a:pPr marL="0" indent="508000" eaLnBrk="1" latinLnBrk="0" hangingPunct="1">
              <a:lnSpc>
                <a:spcPct val="120000"/>
              </a:lnSpc>
              <a:extLst>
                <a:ext uri="{35155182-B16C-46BC-9424-99874614C6A1}">
                  <wpsdc:indentchars xmlns:wpsdc="http://www.wps.cn/officeDocument/2017/drawingmlCustomData" val="200" checksum="282533468"/>
                </a:ext>
              </a:extLst>
            </a:pPr>
            <a:r>
              <a:rPr lang="zh-CN" sz="2000" b="0">
                <a:ea typeface="黑体" panose="02010609060101010101" charset="-122"/>
              </a:rPr>
              <a:t>2014年7月，教育部发布《中小学生境外游学旅行活动指南》，推动了国际性跨文化体验式教育模式的开展。</a:t>
            </a:r>
            <a:endParaRPr lang="zh-CN" sz="2000" b="0">
              <a:ea typeface="黑体" panose="02010609060101010101" charset="-122"/>
            </a:endParaRPr>
          </a:p>
          <a:p>
            <a:pPr marL="0" indent="508000" eaLnBrk="1" latinLnBrk="0" hangingPunct="1">
              <a:lnSpc>
                <a:spcPct val="120000"/>
              </a:lnSpc>
              <a:extLst>
                <a:ext uri="{35155182-B16C-46BC-9424-99874614C6A1}">
                  <wpsdc:indentchars xmlns:wpsdc="http://www.wps.cn/officeDocument/2017/drawingmlCustomData" val="200" checksum="282533468"/>
                </a:ext>
              </a:extLst>
            </a:pPr>
            <a:r>
              <a:rPr lang="zh-CN" sz="2000" b="0">
                <a:ea typeface="黑体" panose="02010609060101010101" charset="-122"/>
              </a:rPr>
              <a:t>近年来，国际STEAM、翻转课堂等教育方式在我国方兴未艾，产生了较大影响。</a:t>
            </a:r>
            <a:endParaRPr lang="zh-CN" sz="2000" b="0">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p:cNvSpPr/>
          <p:nvPr/>
        </p:nvSpPr>
        <p:spPr>
          <a:xfrm>
            <a:off x="794" y="448"/>
            <a:ext cx="12889706" cy="7231757"/>
          </a:xfrm>
          <a:prstGeom prst="rect">
            <a:avLst/>
          </a:prstGeom>
          <a:blipFill dpi="0" rotWithShape="1">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38" name="Freeform 8"/>
          <p:cNvSpPr/>
          <p:nvPr/>
        </p:nvSpPr>
        <p:spPr bwMode="auto">
          <a:xfrm>
            <a:off x="1569436" y="1085107"/>
            <a:ext cx="3434692" cy="283735"/>
          </a:xfrm>
          <a:custGeom>
            <a:avLst/>
            <a:gdLst>
              <a:gd name="T0" fmla="*/ 0 w 230"/>
              <a:gd name="T1" fmla="*/ 0 h 17"/>
              <a:gd name="T2" fmla="*/ 211 w 230"/>
              <a:gd name="T3" fmla="*/ 0 h 17"/>
              <a:gd name="T4" fmla="*/ 230 w 230"/>
              <a:gd name="T5" fmla="*/ 17 h 17"/>
              <a:gd name="T6" fmla="*/ 0 w 230"/>
              <a:gd name="T7" fmla="*/ 17 h 17"/>
              <a:gd name="T8" fmla="*/ 0 w 230"/>
              <a:gd name="T9" fmla="*/ 0 h 17"/>
            </a:gdLst>
            <a:ahLst/>
            <a:cxnLst>
              <a:cxn ang="0">
                <a:pos x="T0" y="T1"/>
              </a:cxn>
              <a:cxn ang="0">
                <a:pos x="T2" y="T3"/>
              </a:cxn>
              <a:cxn ang="0">
                <a:pos x="T4" y="T5"/>
              </a:cxn>
              <a:cxn ang="0">
                <a:pos x="T6" y="T7"/>
              </a:cxn>
              <a:cxn ang="0">
                <a:pos x="T8" y="T9"/>
              </a:cxn>
            </a:cxnLst>
            <a:rect l="0" t="0" r="r" b="b"/>
            <a:pathLst>
              <a:path w="230" h="17">
                <a:moveTo>
                  <a:pt x="0" y="0"/>
                </a:moveTo>
                <a:lnTo>
                  <a:pt x="211" y="0"/>
                </a:lnTo>
                <a:lnTo>
                  <a:pt x="230" y="17"/>
                </a:lnTo>
                <a:lnTo>
                  <a:pt x="0" y="17"/>
                </a:lnTo>
                <a:lnTo>
                  <a:pt x="0" y="0"/>
                </a:lnTo>
              </a:path>
            </a:pathLst>
          </a:custGeom>
          <a:solidFill>
            <a:schemeClr val="tx1">
              <a:lumMod val="50000"/>
              <a:lumOff val="50000"/>
            </a:schemeClr>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128572" tIns="64286" rIns="128572" bIns="64286" numCol="1" anchor="t" anchorCtr="0" compatLnSpc="1"/>
          <a:lstStyle/>
          <a:p>
            <a:endParaRPr lang="zh-CN" altLang="en-US"/>
          </a:p>
        </p:txBody>
      </p:sp>
      <p:sp>
        <p:nvSpPr>
          <p:cNvPr id="39" name="Freeform 10"/>
          <p:cNvSpPr/>
          <p:nvPr/>
        </p:nvSpPr>
        <p:spPr bwMode="auto">
          <a:xfrm>
            <a:off x="1591272" y="1623444"/>
            <a:ext cx="9975541" cy="4940481"/>
          </a:xfrm>
          <a:custGeom>
            <a:avLst/>
            <a:gdLst>
              <a:gd name="T0" fmla="*/ 660 w 668"/>
              <a:gd name="T1" fmla="*/ 0 h 331"/>
              <a:gd name="T2" fmla="*/ 8 w 668"/>
              <a:gd name="T3" fmla="*/ 0 h 331"/>
              <a:gd name="T4" fmla="*/ 0 w 668"/>
              <a:gd name="T5" fmla="*/ 9 h 331"/>
              <a:gd name="T6" fmla="*/ 0 w 668"/>
              <a:gd name="T7" fmla="*/ 323 h 331"/>
              <a:gd name="T8" fmla="*/ 8 w 668"/>
              <a:gd name="T9" fmla="*/ 331 h 331"/>
              <a:gd name="T10" fmla="*/ 660 w 668"/>
              <a:gd name="T11" fmla="*/ 331 h 331"/>
              <a:gd name="T12" fmla="*/ 668 w 668"/>
              <a:gd name="T13" fmla="*/ 323 h 331"/>
              <a:gd name="T14" fmla="*/ 668 w 668"/>
              <a:gd name="T15" fmla="*/ 9 h 331"/>
              <a:gd name="T16" fmla="*/ 660 w 668"/>
              <a:gd name="T17"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 h="331">
                <a:moveTo>
                  <a:pt x="660" y="0"/>
                </a:moveTo>
                <a:lnTo>
                  <a:pt x="8" y="0"/>
                </a:lnTo>
                <a:cubicBezTo>
                  <a:pt x="4" y="0"/>
                  <a:pt x="0" y="4"/>
                  <a:pt x="0" y="9"/>
                </a:cubicBezTo>
                <a:lnTo>
                  <a:pt x="0" y="323"/>
                </a:lnTo>
                <a:cubicBezTo>
                  <a:pt x="0" y="327"/>
                  <a:pt x="4" y="331"/>
                  <a:pt x="8" y="331"/>
                </a:cubicBezTo>
                <a:lnTo>
                  <a:pt x="660" y="331"/>
                </a:lnTo>
                <a:cubicBezTo>
                  <a:pt x="665" y="331"/>
                  <a:pt x="668" y="327"/>
                  <a:pt x="668" y="323"/>
                </a:cubicBezTo>
                <a:lnTo>
                  <a:pt x="668" y="9"/>
                </a:lnTo>
                <a:cubicBezTo>
                  <a:pt x="668" y="4"/>
                  <a:pt x="665" y="0"/>
                  <a:pt x="660" y="0"/>
                </a:cubicBezTo>
              </a:path>
            </a:pathLst>
          </a:custGeom>
          <a:solidFill>
            <a:srgbClr val="FFFFFF">
              <a:alpha val="85098"/>
            </a:srgbClr>
          </a:solidFill>
          <a:ln w="12700">
            <a:noFill/>
            <a:prstDash val="solid"/>
            <a:round/>
          </a:ln>
          <a:effectLst>
            <a:outerShdw blurRad="190500" dist="228600" dir="2700000" algn="ctr">
              <a:srgbClr val="000000">
                <a:alpha val="30000"/>
              </a:srgbClr>
            </a:outerShdw>
          </a:effectLst>
        </p:spPr>
        <p:txBody>
          <a:bodyPr vert="horz" wrap="square" lIns="128572" tIns="64286" rIns="128572" bIns="64286" numCol="1" anchor="t" anchorCtr="0" compatLnSpc="1"/>
          <a:lstStyle/>
          <a:p>
            <a:endParaRPr lang="zh-CN" altLang="en-US"/>
          </a:p>
        </p:txBody>
      </p:sp>
      <p:sp>
        <p:nvSpPr>
          <p:cNvPr id="40" name="Freeform 11"/>
          <p:cNvSpPr/>
          <p:nvPr/>
        </p:nvSpPr>
        <p:spPr bwMode="auto">
          <a:xfrm>
            <a:off x="10872970" y="5473050"/>
            <a:ext cx="821340" cy="836272"/>
          </a:xfrm>
          <a:custGeom>
            <a:avLst/>
            <a:gdLst>
              <a:gd name="T0" fmla="*/ 55 w 55"/>
              <a:gd name="T1" fmla="*/ 0 h 56"/>
              <a:gd name="T2" fmla="*/ 0 w 55"/>
              <a:gd name="T3" fmla="*/ 56 h 56"/>
              <a:gd name="T4" fmla="*/ 3 w 55"/>
              <a:gd name="T5" fmla="*/ 56 h 56"/>
              <a:gd name="T6" fmla="*/ 49 w 55"/>
              <a:gd name="T7" fmla="*/ 56 h 56"/>
              <a:gd name="T8" fmla="*/ 55 w 55"/>
              <a:gd name="T9" fmla="*/ 50 h 56"/>
              <a:gd name="T10" fmla="*/ 55 w 55"/>
              <a:gd name="T11" fmla="*/ 2 h 56"/>
              <a:gd name="T12" fmla="*/ 55 w 55"/>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55" h="56">
                <a:moveTo>
                  <a:pt x="55" y="0"/>
                </a:moveTo>
                <a:cubicBezTo>
                  <a:pt x="37" y="19"/>
                  <a:pt x="19" y="37"/>
                  <a:pt x="0" y="56"/>
                </a:cubicBezTo>
                <a:cubicBezTo>
                  <a:pt x="1" y="56"/>
                  <a:pt x="2" y="56"/>
                  <a:pt x="3" y="56"/>
                </a:cubicBezTo>
                <a:lnTo>
                  <a:pt x="49" y="56"/>
                </a:lnTo>
                <a:cubicBezTo>
                  <a:pt x="52" y="56"/>
                  <a:pt x="55" y="51"/>
                  <a:pt x="55" y="50"/>
                </a:cubicBezTo>
                <a:lnTo>
                  <a:pt x="55" y="2"/>
                </a:lnTo>
                <a:lnTo>
                  <a:pt x="55" y="0"/>
                </a:lnTo>
              </a:path>
            </a:pathLst>
          </a:custGeom>
          <a:solidFill>
            <a:schemeClr val="accent2"/>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128572" tIns="64286" rIns="128572" bIns="64286" numCol="1" anchor="t" anchorCtr="0" compatLnSpc="1"/>
          <a:lstStyle/>
          <a:p>
            <a:endParaRPr lang="zh-CN" altLang="en-US"/>
          </a:p>
        </p:txBody>
      </p:sp>
      <p:sp>
        <p:nvSpPr>
          <p:cNvPr id="41" name="Freeform 9"/>
          <p:cNvSpPr/>
          <p:nvPr/>
        </p:nvSpPr>
        <p:spPr bwMode="auto">
          <a:xfrm>
            <a:off x="1569437" y="1085107"/>
            <a:ext cx="3150957" cy="2195216"/>
          </a:xfrm>
          <a:custGeom>
            <a:avLst/>
            <a:gdLst>
              <a:gd name="T0" fmla="*/ 0 w 211"/>
              <a:gd name="T1" fmla="*/ 0 h 147"/>
              <a:gd name="T2" fmla="*/ 211 w 211"/>
              <a:gd name="T3" fmla="*/ 0 h 147"/>
              <a:gd name="T4" fmla="*/ 152 w 211"/>
              <a:gd name="T5" fmla="*/ 147 h 147"/>
              <a:gd name="T6" fmla="*/ 0 w 211"/>
              <a:gd name="T7" fmla="*/ 147 h 147"/>
              <a:gd name="T8" fmla="*/ 0 w 211"/>
              <a:gd name="T9" fmla="*/ 0 h 147"/>
            </a:gdLst>
            <a:ahLst/>
            <a:cxnLst>
              <a:cxn ang="0">
                <a:pos x="T0" y="T1"/>
              </a:cxn>
              <a:cxn ang="0">
                <a:pos x="T2" y="T3"/>
              </a:cxn>
              <a:cxn ang="0">
                <a:pos x="T4" y="T5"/>
              </a:cxn>
              <a:cxn ang="0">
                <a:pos x="T6" y="T7"/>
              </a:cxn>
              <a:cxn ang="0">
                <a:pos x="T8" y="T9"/>
              </a:cxn>
            </a:cxnLst>
            <a:rect l="0" t="0" r="r" b="b"/>
            <a:pathLst>
              <a:path w="211" h="147">
                <a:moveTo>
                  <a:pt x="0" y="0"/>
                </a:moveTo>
                <a:lnTo>
                  <a:pt x="211" y="0"/>
                </a:lnTo>
                <a:lnTo>
                  <a:pt x="152" y="147"/>
                </a:lnTo>
                <a:lnTo>
                  <a:pt x="0" y="147"/>
                </a:lnTo>
                <a:lnTo>
                  <a:pt x="0" y="0"/>
                </a:lnTo>
              </a:path>
            </a:pathLst>
          </a:custGeom>
          <a:solidFill>
            <a:schemeClr val="accent2"/>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128572" tIns="64286" rIns="128572" bIns="64286" numCol="1" anchor="t" anchorCtr="0" compatLnSpc="1"/>
          <a:lstStyle/>
          <a:p>
            <a:endParaRPr lang="zh-CN" altLang="en-US"/>
          </a:p>
        </p:txBody>
      </p:sp>
      <p:sp>
        <p:nvSpPr>
          <p:cNvPr id="42" name="燕尾形 41"/>
          <p:cNvSpPr/>
          <p:nvPr/>
        </p:nvSpPr>
        <p:spPr>
          <a:xfrm>
            <a:off x="11364316" y="6003439"/>
            <a:ext cx="202497" cy="202497"/>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TextBox 22"/>
          <p:cNvSpPr txBox="1"/>
          <p:nvPr/>
        </p:nvSpPr>
        <p:spPr>
          <a:xfrm>
            <a:off x="2107097" y="1206767"/>
            <a:ext cx="1598515" cy="2169697"/>
          </a:xfrm>
          <a:prstGeom prst="rect">
            <a:avLst/>
          </a:prstGeom>
          <a:noFill/>
        </p:spPr>
        <p:txBody>
          <a:bodyPr wrap="none" rtlCol="0">
            <a:spAutoFit/>
          </a:bodyPr>
          <a:lstStyle/>
          <a:p>
            <a:r>
              <a:rPr lang="en-US" altLang="zh-CN" sz="13500" dirty="0">
                <a:solidFill>
                  <a:srgbClr val="FFFFFF"/>
                </a:solidFill>
                <a:latin typeface="Agency FB" panose="020B0503020202020204" pitchFamily="34" charset="0"/>
                <a:cs typeface="Arial" panose="020B0604020202020204" pitchFamily="34" charset="0"/>
              </a:rPr>
              <a:t>04</a:t>
            </a:r>
            <a:endParaRPr lang="zh-CN" altLang="en-US" sz="13500" dirty="0">
              <a:solidFill>
                <a:srgbClr val="FFFFFF"/>
              </a:solidFill>
              <a:latin typeface="Agency FB" panose="020B0503020202020204" pitchFamily="34" charset="0"/>
              <a:cs typeface="Arial" panose="020B0604020202020204" pitchFamily="34" charset="0"/>
            </a:endParaRPr>
          </a:p>
        </p:txBody>
      </p:sp>
      <p:sp>
        <p:nvSpPr>
          <p:cNvPr id="45" name="TextBox 38"/>
          <p:cNvSpPr txBox="1"/>
          <p:nvPr/>
        </p:nvSpPr>
        <p:spPr>
          <a:xfrm>
            <a:off x="4606898" y="1799699"/>
            <a:ext cx="6685280" cy="583565"/>
          </a:xfrm>
          <a:prstGeom prst="rect">
            <a:avLst/>
          </a:prstGeom>
          <a:noFill/>
        </p:spPr>
        <p:txBody>
          <a:bodyPr wrap="none" rtlCol="0">
            <a:spAutoFit/>
          </a:bodyPr>
          <a:lstStyle/>
          <a:p>
            <a:pPr marL="0" lvl="1" algn="l"/>
            <a:r>
              <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新时代基础教育改革发展的政策方向</a:t>
            </a:r>
            <a:endPar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48" name="TextBox 11"/>
          <p:cNvSpPr txBox="1"/>
          <p:nvPr/>
        </p:nvSpPr>
        <p:spPr>
          <a:xfrm>
            <a:off x="3991938" y="3012955"/>
            <a:ext cx="7531100" cy="1106805"/>
          </a:xfrm>
          <a:prstGeom prst="rect">
            <a:avLst/>
          </a:prstGeom>
          <a:noFill/>
        </p:spPr>
        <p:txBody>
          <a:bodyPr wrap="none" rtlCol="0">
            <a:spAutoFit/>
          </a:bodyPr>
          <a:lstStyle/>
          <a:p>
            <a:pPr marL="642620" indent="-642620" algn="l" eaLnBrk="1" latinLnBrk="0" hangingPunct="1">
              <a:lnSpc>
                <a:spcPct val="150000"/>
              </a:lnSpc>
              <a:buFont typeface="Wingdings" panose="05000000000000000000" pitchFamily="2" charset="2"/>
              <a:buChar char="Ø"/>
            </a:pPr>
            <a:r>
              <a:rPr lang="zh-CN" altLang="en-US" sz="22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办好人民满意的基础教育，全面实现基础教育的现代化</a:t>
            </a:r>
            <a:endParaRPr lang="zh-CN" altLang="en-US" sz="22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a:p>
            <a:pPr marL="642620" indent="-642620" algn="l" eaLnBrk="1" latinLnBrk="0" hangingPunct="1">
              <a:lnSpc>
                <a:spcPct val="150000"/>
              </a:lnSpc>
              <a:buFont typeface="Wingdings" panose="05000000000000000000" pitchFamily="2" charset="2"/>
              <a:buChar char="Ø"/>
            </a:pPr>
            <a:r>
              <a:rPr lang="zh-CN" altLang="en-US" sz="22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基础教育重点发展学前教育</a:t>
            </a:r>
            <a:endParaRPr lang="zh-CN" altLang="en-US" sz="22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13" name="TextBox 11"/>
          <p:cNvSpPr txBox="1"/>
          <p:nvPr/>
        </p:nvSpPr>
        <p:spPr>
          <a:xfrm>
            <a:off x="3992490" y="4011134"/>
            <a:ext cx="5295900" cy="1106805"/>
          </a:xfrm>
          <a:prstGeom prst="rect">
            <a:avLst/>
          </a:prstGeom>
          <a:noFill/>
        </p:spPr>
        <p:txBody>
          <a:bodyPr wrap="none" rtlCol="0">
            <a:spAutoFit/>
          </a:bodyPr>
          <a:lstStyle/>
          <a:p>
            <a:pPr marL="642620" indent="-642620" algn="l" eaLnBrk="1" latinLnBrk="0" hangingPunct="1">
              <a:lnSpc>
                <a:spcPct val="150000"/>
              </a:lnSpc>
              <a:buFont typeface="Wingdings" panose="05000000000000000000" pitchFamily="2" charset="2"/>
              <a:buChar char="Ø"/>
            </a:pPr>
            <a:r>
              <a:rPr lang="zh-CN" altLang="en-US" sz="22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基础教育开展更为广泛的社会合作</a:t>
            </a:r>
            <a:endParaRPr lang="zh-CN" altLang="en-US" sz="22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a:p>
            <a:pPr marL="642620" indent="-642620" algn="l" eaLnBrk="1" latinLnBrk="0" hangingPunct="1">
              <a:lnSpc>
                <a:spcPct val="150000"/>
              </a:lnSpc>
              <a:buFont typeface="Wingdings" panose="05000000000000000000" pitchFamily="2" charset="2"/>
              <a:buChar char="Ø"/>
            </a:pPr>
            <a:r>
              <a:rPr lang="zh-CN" altLang="en-US" sz="22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基础教育从普及优先到质量优先转向</a:t>
            </a:r>
            <a:endParaRPr lang="zh-CN" altLang="en-US" sz="22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14" name="TextBox 11"/>
          <p:cNvSpPr txBox="1"/>
          <p:nvPr/>
        </p:nvSpPr>
        <p:spPr>
          <a:xfrm>
            <a:off x="3992490" y="5022752"/>
            <a:ext cx="6134100" cy="1106805"/>
          </a:xfrm>
          <a:prstGeom prst="rect">
            <a:avLst/>
          </a:prstGeom>
          <a:noFill/>
        </p:spPr>
        <p:txBody>
          <a:bodyPr wrap="none" rtlCol="0">
            <a:spAutoFit/>
          </a:bodyPr>
          <a:lstStyle/>
          <a:p>
            <a:pPr marL="642620" indent="-642620" algn="l" eaLnBrk="1" latinLnBrk="0" hangingPunct="1">
              <a:lnSpc>
                <a:spcPct val="150000"/>
              </a:lnSpc>
              <a:buFont typeface="Wingdings" panose="05000000000000000000" pitchFamily="2" charset="2"/>
              <a:buChar char="Ø"/>
            </a:pPr>
            <a:r>
              <a:rPr lang="zh-CN" altLang="en-US" sz="22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全面加快推进基础教育信息化</a:t>
            </a:r>
            <a:endParaRPr lang="zh-CN" altLang="en-US" sz="22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a:p>
            <a:pPr marL="642620" indent="-642620" algn="l" eaLnBrk="1" latinLnBrk="0" hangingPunct="1">
              <a:lnSpc>
                <a:spcPct val="150000"/>
              </a:lnSpc>
              <a:buFont typeface="Wingdings" panose="05000000000000000000" pitchFamily="2" charset="2"/>
              <a:buChar char="Ø"/>
            </a:pPr>
            <a:r>
              <a:rPr lang="zh-CN" altLang="en-US" sz="22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在基础教育教学中强调群体个体并重发展化</a:t>
            </a:r>
            <a:endParaRPr lang="zh-CN" altLang="en-US" sz="22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fill="hold" grpId="0" nodeType="afterEffect" p14:presetBounceEnd="40000">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14:bounceEnd="40000">
                                          <p:cBhvr additive="base">
                                            <p:cTn id="7" dur="1000" fill="hold"/>
                                            <p:tgtEl>
                                              <p:spTgt spid="44"/>
                                            </p:tgtEl>
                                            <p:attrNameLst>
                                              <p:attrName>ppt_x</p:attrName>
                                            </p:attrNameLst>
                                          </p:cBhvr>
                                          <p:tavLst>
                                            <p:tav tm="0">
                                              <p:val>
                                                <p:strVal val="#ppt_x"/>
                                              </p:val>
                                            </p:tav>
                                            <p:tav tm="100000">
                                              <p:val>
                                                <p:strVal val="#ppt_x"/>
                                              </p:val>
                                            </p:tav>
                                          </p:tavLst>
                                        </p:anim>
                                        <p:anim calcmode="lin" valueType="num" p14:bounceEnd="40000">
                                          <p:cBhvr additive="base">
                                            <p:cTn id="8" dur="1000" fill="hold"/>
                                            <p:tgtEl>
                                              <p:spTgt spid="4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ppt_w</p:attrName>
                                            </p:attrNameLst>
                                          </p:cBhvr>
                                          <p:tavLst>
                                            <p:tav tm="0">
                                              <p:val>
                                                <p:fltVal val="0"/>
                                              </p:val>
                                            </p:tav>
                                            <p:tav tm="100000">
                                              <p:val>
                                                <p:strVal val="#ppt_w"/>
                                              </p:val>
                                            </p:tav>
                                          </p:tavLst>
                                        </p:anim>
                                        <p:anim calcmode="lin" valueType="num">
                                          <p:cBhvr>
                                            <p:cTn id="13" dur="500" fill="hold"/>
                                            <p:tgtEl>
                                              <p:spTgt spid="39"/>
                                            </p:tgtEl>
                                            <p:attrNameLst>
                                              <p:attrName>ppt_h</p:attrName>
                                            </p:attrNameLst>
                                          </p:cBhvr>
                                          <p:tavLst>
                                            <p:tav tm="0">
                                              <p:val>
                                                <p:fltVal val="0"/>
                                              </p:val>
                                            </p:tav>
                                            <p:tav tm="100000">
                                              <p:val>
                                                <p:strVal val="#ppt_h"/>
                                              </p:val>
                                            </p:tav>
                                          </p:tavLst>
                                        </p:anim>
                                        <p:animEffect transition="in" filter="fade">
                                          <p:cBhvr>
                                            <p:cTn id="14" dur="500"/>
                                            <p:tgtEl>
                                              <p:spTgt spid="39"/>
                                            </p:tgtEl>
                                          </p:cBhvr>
                                        </p:animEffect>
                                      </p:childTnLst>
                                    </p:cTn>
                                  </p:par>
                                </p:childTnLst>
                              </p:cTn>
                            </p:par>
                            <p:par>
                              <p:cTn id="15" fill="hold">
                                <p:stCondLst>
                                  <p:cond delay="1500"/>
                                </p:stCondLst>
                                <p:childTnLst>
                                  <p:par>
                                    <p:cTn id="16" presetID="22" presetClass="entr" presetSubtype="4" fill="hold" grpId="0" nodeType="after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down)">
                                          <p:cBhvr>
                                            <p:cTn id="18" dur="500"/>
                                            <p:tgtEl>
                                              <p:spTgt spid="38"/>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up)">
                                          <p:cBhvr>
                                            <p:cTn id="22" dur="500"/>
                                            <p:tgtEl>
                                              <p:spTgt spid="4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p:cTn id="32" dur="500" fill="hold"/>
                                            <p:tgtEl>
                                              <p:spTgt spid="43"/>
                                            </p:tgtEl>
                                            <p:attrNameLst>
                                              <p:attrName>ppt_w</p:attrName>
                                            </p:attrNameLst>
                                          </p:cBhvr>
                                          <p:tavLst>
                                            <p:tav tm="0">
                                              <p:val>
                                                <p:fltVal val="0"/>
                                              </p:val>
                                            </p:tav>
                                            <p:tav tm="100000">
                                              <p:val>
                                                <p:strVal val="#ppt_w"/>
                                              </p:val>
                                            </p:tav>
                                          </p:tavLst>
                                        </p:anim>
                                        <p:anim calcmode="lin" valueType="num">
                                          <p:cBhvr>
                                            <p:cTn id="33" dur="500" fill="hold"/>
                                            <p:tgtEl>
                                              <p:spTgt spid="43"/>
                                            </p:tgtEl>
                                            <p:attrNameLst>
                                              <p:attrName>ppt_h</p:attrName>
                                            </p:attrNameLst>
                                          </p:cBhvr>
                                          <p:tavLst>
                                            <p:tav tm="0">
                                              <p:val>
                                                <p:fltVal val="0"/>
                                              </p:val>
                                            </p:tav>
                                            <p:tav tm="100000">
                                              <p:val>
                                                <p:strVal val="#ppt_h"/>
                                              </p:val>
                                            </p:tav>
                                          </p:tavLst>
                                        </p:anim>
                                        <p:animEffect transition="in" filter="fade">
                                          <p:cBhvr>
                                            <p:cTn id="34" dur="500"/>
                                            <p:tgtEl>
                                              <p:spTgt spid="43"/>
                                            </p:tgtEl>
                                          </p:cBhvr>
                                        </p:animEffect>
                                      </p:childTnLst>
                                    </p:cTn>
                                  </p:par>
                                </p:childTnLst>
                              </p:cTn>
                            </p:par>
                            <p:par>
                              <p:cTn id="35" fill="hold">
                                <p:stCondLst>
                                  <p:cond delay="3000"/>
                                </p:stCondLst>
                                <p:childTnLst>
                                  <p:par>
                                    <p:cTn id="36" presetID="12" presetClass="entr" presetSubtype="4" fill="hold" grpId="0" nodeType="afterEffect">
                                      <p:stCondLst>
                                        <p:cond delay="0"/>
                                      </p:stCondLst>
                                      <p:iterate type="lt">
                                        <p:tmPct val="10000"/>
                                      </p:iterate>
                                      <p:childTnLst>
                                        <p:set>
                                          <p:cBhvr>
                                            <p:cTn id="37" dur="1" fill="hold">
                                              <p:stCondLst>
                                                <p:cond delay="0"/>
                                              </p:stCondLst>
                                            </p:cTn>
                                            <p:tgtEl>
                                              <p:spTgt spid="45"/>
                                            </p:tgtEl>
                                            <p:attrNameLst>
                                              <p:attrName>style.visibility</p:attrName>
                                            </p:attrNameLst>
                                          </p:cBhvr>
                                          <p:to>
                                            <p:strVal val="visible"/>
                                          </p:to>
                                        </p:set>
                                        <p:anim calcmode="lin" valueType="num">
                                          <p:cBhvr additive="base">
                                            <p:cTn id="38" dur="500"/>
                                            <p:tgtEl>
                                              <p:spTgt spid="45"/>
                                            </p:tgtEl>
                                            <p:attrNameLst>
                                              <p:attrName>ppt_y</p:attrName>
                                            </p:attrNameLst>
                                          </p:cBhvr>
                                          <p:tavLst>
                                            <p:tav tm="0">
                                              <p:val>
                                                <p:strVal val="#ppt_y+#ppt_h*1.125000"/>
                                              </p:val>
                                            </p:tav>
                                            <p:tav tm="100000">
                                              <p:val>
                                                <p:strVal val="#ppt_y"/>
                                              </p:val>
                                            </p:tav>
                                          </p:tavLst>
                                        </p:anim>
                                        <p:animEffect transition="in" filter="wipe(up)">
                                          <p:cBhvr>
                                            <p:cTn id="39" dur="500"/>
                                            <p:tgtEl>
                                              <p:spTgt spid="45"/>
                                            </p:tgtEl>
                                          </p:cBhvr>
                                        </p:animEffect>
                                      </p:childTnLst>
                                    </p:cTn>
                                  </p:par>
                                </p:childTnLst>
                              </p:cTn>
                            </p:par>
                            <p:par>
                              <p:cTn id="40" fill="hold">
                                <p:stCondLst>
                                  <p:cond delay="4250"/>
                                </p:stCondLst>
                                <p:childTnLst>
                                  <p:par>
                                    <p:cTn id="41" presetID="10" presetClass="entr" presetSubtype="0"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500"/>
                                            <p:tgtEl>
                                              <p:spTgt spid="48"/>
                                            </p:tgtEl>
                                          </p:cBhvr>
                                        </p:animEffect>
                                      </p:childTnLst>
                                    </p:cTn>
                                  </p:par>
                                </p:childTnLst>
                              </p:cTn>
                            </p:par>
                            <p:par>
                              <p:cTn id="44" fill="hold">
                                <p:stCondLst>
                                  <p:cond delay="4750"/>
                                </p:stCondLst>
                                <p:childTnLst>
                                  <p:par>
                                    <p:cTn id="45" presetID="10"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ldLvl="0" animBg="1"/>
          <p:bldP spid="38" grpId="0" bldLvl="0" animBg="1"/>
          <p:bldP spid="39" grpId="0" bldLvl="0" animBg="1"/>
          <p:bldP spid="40" grpId="0" bldLvl="0" animBg="1"/>
          <p:bldP spid="41" grpId="0" bldLvl="0" animBg="1"/>
          <p:bldP spid="42" grpId="0" bldLvl="0" animBg="1"/>
          <p:bldP spid="43" grpId="0"/>
          <p:bldP spid="45" grpId="0"/>
          <p:bldP spid="48" grpId="0"/>
          <p:bldP spid="13" grpId="0"/>
          <p:bldP spid="1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1000" fill="hold"/>
                                            <p:tgtEl>
                                              <p:spTgt spid="44"/>
                                            </p:tgtEl>
                                            <p:attrNameLst>
                                              <p:attrName>ppt_x</p:attrName>
                                            </p:attrNameLst>
                                          </p:cBhvr>
                                          <p:tavLst>
                                            <p:tav tm="0">
                                              <p:val>
                                                <p:strVal val="#ppt_x"/>
                                              </p:val>
                                            </p:tav>
                                            <p:tav tm="100000">
                                              <p:val>
                                                <p:strVal val="#ppt_x"/>
                                              </p:val>
                                            </p:tav>
                                          </p:tavLst>
                                        </p:anim>
                                        <p:anim calcmode="lin" valueType="num">
                                          <p:cBhvr additive="base">
                                            <p:cTn id="8" dur="1000" fill="hold"/>
                                            <p:tgtEl>
                                              <p:spTgt spid="4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ppt_w</p:attrName>
                                            </p:attrNameLst>
                                          </p:cBhvr>
                                          <p:tavLst>
                                            <p:tav tm="0">
                                              <p:val>
                                                <p:fltVal val="0"/>
                                              </p:val>
                                            </p:tav>
                                            <p:tav tm="100000">
                                              <p:val>
                                                <p:strVal val="#ppt_w"/>
                                              </p:val>
                                            </p:tav>
                                          </p:tavLst>
                                        </p:anim>
                                        <p:anim calcmode="lin" valueType="num">
                                          <p:cBhvr>
                                            <p:cTn id="13" dur="500" fill="hold"/>
                                            <p:tgtEl>
                                              <p:spTgt spid="39"/>
                                            </p:tgtEl>
                                            <p:attrNameLst>
                                              <p:attrName>ppt_h</p:attrName>
                                            </p:attrNameLst>
                                          </p:cBhvr>
                                          <p:tavLst>
                                            <p:tav tm="0">
                                              <p:val>
                                                <p:fltVal val="0"/>
                                              </p:val>
                                            </p:tav>
                                            <p:tav tm="100000">
                                              <p:val>
                                                <p:strVal val="#ppt_h"/>
                                              </p:val>
                                            </p:tav>
                                          </p:tavLst>
                                        </p:anim>
                                        <p:animEffect transition="in" filter="fade">
                                          <p:cBhvr>
                                            <p:cTn id="14" dur="500"/>
                                            <p:tgtEl>
                                              <p:spTgt spid="39"/>
                                            </p:tgtEl>
                                          </p:cBhvr>
                                        </p:animEffect>
                                      </p:childTnLst>
                                    </p:cTn>
                                  </p:par>
                                </p:childTnLst>
                              </p:cTn>
                            </p:par>
                            <p:par>
                              <p:cTn id="15" fill="hold">
                                <p:stCondLst>
                                  <p:cond delay="1500"/>
                                </p:stCondLst>
                                <p:childTnLst>
                                  <p:par>
                                    <p:cTn id="16" presetID="22" presetClass="entr" presetSubtype="4" fill="hold" grpId="0" nodeType="after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down)">
                                          <p:cBhvr>
                                            <p:cTn id="18" dur="500"/>
                                            <p:tgtEl>
                                              <p:spTgt spid="38"/>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up)">
                                          <p:cBhvr>
                                            <p:cTn id="22" dur="500"/>
                                            <p:tgtEl>
                                              <p:spTgt spid="4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p:cTn id="32" dur="500" fill="hold"/>
                                            <p:tgtEl>
                                              <p:spTgt spid="43"/>
                                            </p:tgtEl>
                                            <p:attrNameLst>
                                              <p:attrName>ppt_w</p:attrName>
                                            </p:attrNameLst>
                                          </p:cBhvr>
                                          <p:tavLst>
                                            <p:tav tm="0">
                                              <p:val>
                                                <p:fltVal val="0"/>
                                              </p:val>
                                            </p:tav>
                                            <p:tav tm="100000">
                                              <p:val>
                                                <p:strVal val="#ppt_w"/>
                                              </p:val>
                                            </p:tav>
                                          </p:tavLst>
                                        </p:anim>
                                        <p:anim calcmode="lin" valueType="num">
                                          <p:cBhvr>
                                            <p:cTn id="33" dur="500" fill="hold"/>
                                            <p:tgtEl>
                                              <p:spTgt spid="43"/>
                                            </p:tgtEl>
                                            <p:attrNameLst>
                                              <p:attrName>ppt_h</p:attrName>
                                            </p:attrNameLst>
                                          </p:cBhvr>
                                          <p:tavLst>
                                            <p:tav tm="0">
                                              <p:val>
                                                <p:fltVal val="0"/>
                                              </p:val>
                                            </p:tav>
                                            <p:tav tm="100000">
                                              <p:val>
                                                <p:strVal val="#ppt_h"/>
                                              </p:val>
                                            </p:tav>
                                          </p:tavLst>
                                        </p:anim>
                                        <p:animEffect transition="in" filter="fade">
                                          <p:cBhvr>
                                            <p:cTn id="34" dur="500"/>
                                            <p:tgtEl>
                                              <p:spTgt spid="43"/>
                                            </p:tgtEl>
                                          </p:cBhvr>
                                        </p:animEffect>
                                      </p:childTnLst>
                                    </p:cTn>
                                  </p:par>
                                </p:childTnLst>
                              </p:cTn>
                            </p:par>
                            <p:par>
                              <p:cTn id="35" fill="hold">
                                <p:stCondLst>
                                  <p:cond delay="3000"/>
                                </p:stCondLst>
                                <p:childTnLst>
                                  <p:par>
                                    <p:cTn id="36" presetID="12" presetClass="entr" presetSubtype="4" fill="hold" grpId="0" nodeType="afterEffect">
                                      <p:stCondLst>
                                        <p:cond delay="0"/>
                                      </p:stCondLst>
                                      <p:iterate type="lt">
                                        <p:tmPct val="10000"/>
                                      </p:iterate>
                                      <p:childTnLst>
                                        <p:set>
                                          <p:cBhvr>
                                            <p:cTn id="37" dur="1" fill="hold">
                                              <p:stCondLst>
                                                <p:cond delay="0"/>
                                              </p:stCondLst>
                                            </p:cTn>
                                            <p:tgtEl>
                                              <p:spTgt spid="45"/>
                                            </p:tgtEl>
                                            <p:attrNameLst>
                                              <p:attrName>style.visibility</p:attrName>
                                            </p:attrNameLst>
                                          </p:cBhvr>
                                          <p:to>
                                            <p:strVal val="visible"/>
                                          </p:to>
                                        </p:set>
                                        <p:anim calcmode="lin" valueType="num">
                                          <p:cBhvr additive="base">
                                            <p:cTn id="38" dur="500"/>
                                            <p:tgtEl>
                                              <p:spTgt spid="45"/>
                                            </p:tgtEl>
                                            <p:attrNameLst>
                                              <p:attrName>ppt_y</p:attrName>
                                            </p:attrNameLst>
                                          </p:cBhvr>
                                          <p:tavLst>
                                            <p:tav tm="0">
                                              <p:val>
                                                <p:strVal val="#ppt_y+#ppt_h*1.125000"/>
                                              </p:val>
                                            </p:tav>
                                            <p:tav tm="100000">
                                              <p:val>
                                                <p:strVal val="#ppt_y"/>
                                              </p:val>
                                            </p:tav>
                                          </p:tavLst>
                                        </p:anim>
                                        <p:animEffect transition="in" filter="wipe(up)">
                                          <p:cBhvr>
                                            <p:cTn id="39" dur="500"/>
                                            <p:tgtEl>
                                              <p:spTgt spid="45"/>
                                            </p:tgtEl>
                                          </p:cBhvr>
                                        </p:animEffect>
                                      </p:childTnLst>
                                    </p:cTn>
                                  </p:par>
                                </p:childTnLst>
                              </p:cTn>
                            </p:par>
                            <p:par>
                              <p:cTn id="40" fill="hold">
                                <p:stCondLst>
                                  <p:cond delay="4250"/>
                                </p:stCondLst>
                                <p:childTnLst>
                                  <p:par>
                                    <p:cTn id="41" presetID="10" presetClass="entr" presetSubtype="0"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500"/>
                                            <p:tgtEl>
                                              <p:spTgt spid="48"/>
                                            </p:tgtEl>
                                          </p:cBhvr>
                                        </p:animEffect>
                                      </p:childTnLst>
                                    </p:cTn>
                                  </p:par>
                                </p:childTnLst>
                              </p:cTn>
                            </p:par>
                            <p:par>
                              <p:cTn id="44" fill="hold">
                                <p:stCondLst>
                                  <p:cond delay="4750"/>
                                </p:stCondLst>
                                <p:childTnLst>
                                  <p:par>
                                    <p:cTn id="45" presetID="10"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ldLvl="0" animBg="1"/>
          <p:bldP spid="38" grpId="0" bldLvl="0" animBg="1"/>
          <p:bldP spid="39" grpId="0" bldLvl="0" animBg="1"/>
          <p:bldP spid="40" grpId="0" bldLvl="0" animBg="1"/>
          <p:bldP spid="41" grpId="0" bldLvl="0" animBg="1"/>
          <p:bldP spid="42" grpId="0" bldLvl="0" animBg="1"/>
          <p:bldP spid="43" grpId="0"/>
          <p:bldP spid="45" grpId="0"/>
          <p:bldP spid="48" grpId="0"/>
          <p:bldP spid="13" grpId="0"/>
          <p:bldP spid="14"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Donut 44"/>
          <p:cNvSpPr/>
          <p:nvPr/>
        </p:nvSpPr>
        <p:spPr>
          <a:xfrm>
            <a:off x="576253" y="713098"/>
            <a:ext cx="724494" cy="768062"/>
          </a:xfrm>
          <a:prstGeom prst="donut">
            <a:avLst>
              <a:gd name="adj" fmla="val 68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5"/>
          <p:cNvSpPr>
            <a:spLocks noEditPoints="1"/>
          </p:cNvSpPr>
          <p:nvPr/>
        </p:nvSpPr>
        <p:spPr bwMode="auto">
          <a:xfrm>
            <a:off x="781375" y="922857"/>
            <a:ext cx="312978" cy="349432"/>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0" name="文本框 99"/>
          <p:cNvSpPr txBox="1"/>
          <p:nvPr/>
        </p:nvSpPr>
        <p:spPr>
          <a:xfrm>
            <a:off x="1300480" y="867410"/>
            <a:ext cx="8707120" cy="460375"/>
          </a:xfrm>
          <a:prstGeom prst="rect">
            <a:avLst/>
          </a:prstGeom>
          <a:noFill/>
          <a:ln w="9525">
            <a:noFill/>
          </a:ln>
        </p:spPr>
        <p:txBody>
          <a:bodyPr wrap="square">
            <a:spAutoFit/>
          </a:bodyPr>
          <a:p>
            <a:pPr marL="0" indent="0"/>
            <a:r>
              <a:rPr lang="zh-CN" altLang="en-US" sz="2400" b="1" dirty="0">
                <a:solidFill>
                  <a:schemeClr val="accent1"/>
                </a:solidFill>
                <a:latin typeface="Arial" panose="020B0604020202020204" pitchFamily="34" charset="0"/>
                <a:ea typeface="微软雅黑" panose="020B0503020204020204" pitchFamily="34" charset="-122"/>
                <a:cs typeface="+mn-ea"/>
              </a:rPr>
              <a:t>办好人民满意的基础教育，全面实现基础教育的现代化</a:t>
            </a:r>
            <a:endParaRPr lang="zh-CN" altLang="en-US" sz="2400" b="1" dirty="0">
              <a:solidFill>
                <a:schemeClr val="accent1"/>
              </a:solidFill>
              <a:latin typeface="Arial" panose="020B0604020202020204" pitchFamily="34" charset="0"/>
              <a:ea typeface="微软雅黑" panose="020B0503020204020204" pitchFamily="34" charset="-122"/>
              <a:cs typeface="+mn-ea"/>
            </a:endParaRPr>
          </a:p>
        </p:txBody>
      </p:sp>
      <p:sp>
        <p:nvSpPr>
          <p:cNvPr id="2" name="文本框 1"/>
          <p:cNvSpPr txBox="1"/>
          <p:nvPr/>
        </p:nvSpPr>
        <p:spPr>
          <a:xfrm>
            <a:off x="1094740" y="2214880"/>
            <a:ext cx="9401175" cy="2306955"/>
          </a:xfrm>
          <a:prstGeom prst="rect">
            <a:avLst/>
          </a:prstGeom>
          <a:noFill/>
          <a:ln w="9525">
            <a:noFill/>
          </a:ln>
        </p:spPr>
        <p:txBody>
          <a:bodyPr wrap="square">
            <a:spAutoFit/>
          </a:bodyPr>
          <a:p>
            <a:pPr marL="0" indent="609600" eaLnBrk="1" latinLnBrk="0" hangingPunct="1">
              <a:extLst>
                <a:ext uri="{35155182-B16C-46BC-9424-99874614C6A1}">
                  <wpsdc:indentchars xmlns:wpsdc="http://www.wps.cn/officeDocument/2017/drawingmlCustomData" val="200" checksum="4158780845"/>
                </a:ext>
              </a:extLst>
            </a:pPr>
            <a:r>
              <a:rPr lang="zh-CN" sz="2400" b="0">
                <a:solidFill>
                  <a:srgbClr val="2F2F2F"/>
                </a:solidFill>
                <a:ea typeface="黑体" panose="02010609060101010101" charset="-122"/>
              </a:rPr>
              <a:t>2010年《教育规划纲要》指出，到2020年，“基本实现教育现代化”。</a:t>
            </a:r>
            <a:endParaRPr lang="zh-CN" sz="2400" b="0">
              <a:solidFill>
                <a:srgbClr val="2F2F2F"/>
              </a:solidFill>
              <a:ea typeface="黑体" panose="02010609060101010101" charset="-122"/>
            </a:endParaRPr>
          </a:p>
          <a:p>
            <a:pPr marL="0" indent="609600" eaLnBrk="1" latinLnBrk="0" hangingPunct="1">
              <a:extLst>
                <a:ext uri="{35155182-B16C-46BC-9424-99874614C6A1}">
                  <wpsdc:indentchars xmlns:wpsdc="http://www.wps.cn/officeDocument/2017/drawingmlCustomData" val="200" checksum="4158780845"/>
                </a:ext>
              </a:extLst>
            </a:pPr>
            <a:r>
              <a:rPr lang="zh-CN" sz="2400" b="0">
                <a:solidFill>
                  <a:srgbClr val="2F2F2F"/>
                </a:solidFill>
                <a:ea typeface="黑体" panose="02010609060101010101" charset="-122"/>
              </a:rPr>
              <a:t>党的十九大报告进一步提出，“实现教育现代化，办好人民满意教育。</a:t>
            </a:r>
            <a:r>
              <a:rPr lang="en-US" sz="2400" b="0">
                <a:solidFill>
                  <a:srgbClr val="2F2F2F"/>
                </a:solidFill>
                <a:latin typeface="黑体" panose="02010609060101010101" charset="-122"/>
              </a:rPr>
              <a:t>”</a:t>
            </a:r>
            <a:endParaRPr lang="en-US" sz="2400" b="0">
              <a:solidFill>
                <a:srgbClr val="2F2F2F"/>
              </a:solidFill>
              <a:latin typeface="黑体" panose="02010609060101010101" charset="-122"/>
            </a:endParaRPr>
          </a:p>
          <a:p>
            <a:pPr marL="0" indent="609600" eaLnBrk="1" latinLnBrk="0" hangingPunct="1">
              <a:extLst>
                <a:ext uri="{35155182-B16C-46BC-9424-99874614C6A1}">
                  <wpsdc:indentchars xmlns:wpsdc="http://www.wps.cn/officeDocument/2017/drawingmlCustomData" val="200" checksum="4158780845"/>
                </a:ext>
              </a:extLst>
            </a:pPr>
            <a:r>
              <a:rPr lang="zh-CN" sz="2400" b="0">
                <a:solidFill>
                  <a:srgbClr val="2F2F2F"/>
                </a:solidFill>
                <a:ea typeface="黑体" panose="02010609060101010101" charset="-122"/>
              </a:rPr>
              <a:t>2018年全国教育大会提出：“教育是国之大计、党之大计</a:t>
            </a:r>
            <a:r>
              <a:rPr lang="en-US" sz="2400" b="0">
                <a:solidFill>
                  <a:srgbClr val="2F2F2F"/>
                </a:solidFill>
                <a:latin typeface="黑体" panose="02010609060101010101" charset="-122"/>
              </a:rPr>
              <a:t>”</a:t>
            </a:r>
            <a:r>
              <a:rPr lang="zh-CN" sz="2400" b="0">
                <a:solidFill>
                  <a:srgbClr val="2F2F2F"/>
                </a:solidFill>
                <a:ea typeface="黑体" panose="02010609060101010101" charset="-122"/>
              </a:rPr>
              <a:t>,必须优先发展</a:t>
            </a:r>
            <a:r>
              <a:rPr lang="zh-CN" sz="1600" b="0">
                <a:solidFill>
                  <a:srgbClr val="2F2F2F"/>
                </a:solidFill>
                <a:ea typeface="黑体" panose="02010609060101010101" charset="-122"/>
              </a:rPr>
              <a:t>。</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 calcmode="lin" valueType="num">
                                      <p:cBhvr>
                                        <p:cTn id="9" dur="500" fill="hold"/>
                                        <p:tgtEl>
                                          <p:spTgt spid="45"/>
                                        </p:tgtEl>
                                        <p:attrNameLst>
                                          <p:attrName>style.rotation</p:attrName>
                                        </p:attrNameLst>
                                      </p:cBhvr>
                                      <p:tavLst>
                                        <p:tav tm="0">
                                          <p:val>
                                            <p:fltVal val="360"/>
                                          </p:val>
                                        </p:tav>
                                        <p:tav tm="100000">
                                          <p:val>
                                            <p:fltVal val="0"/>
                                          </p:val>
                                        </p:tav>
                                      </p:tavLst>
                                    </p:anim>
                                    <p:animEffect transition="in" filter="fade">
                                      <p:cBhvr>
                                        <p:cTn id="10" dur="500"/>
                                        <p:tgtEl>
                                          <p:spTgt spid="45"/>
                                        </p:tgtEl>
                                      </p:cBhvr>
                                    </p:animEffect>
                                  </p:childTnLst>
                                </p:cTn>
                              </p:par>
                            </p:childTnLst>
                          </p:cTn>
                        </p:par>
                        <p:par>
                          <p:cTn id="11" fill="hold">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46"/>
                                        </p:tgtEl>
                                        <p:attrNameLst>
                                          <p:attrName>style.visibility</p:attrName>
                                        </p:attrNameLst>
                                      </p:cBhvr>
                                      <p:to>
                                        <p:strVal val="visible"/>
                                      </p:to>
                                    </p:set>
                                    <p:anim calcmode="lin" valueType="num">
                                      <p:cBhvr>
                                        <p:cTn id="14" dur="500" fill="hold"/>
                                        <p:tgtEl>
                                          <p:spTgt spid="46"/>
                                        </p:tgtEl>
                                        <p:attrNameLst>
                                          <p:attrName>ppt_w</p:attrName>
                                        </p:attrNameLst>
                                      </p:cBhvr>
                                      <p:tavLst>
                                        <p:tav tm="0">
                                          <p:val>
                                            <p:fltVal val="0"/>
                                          </p:val>
                                        </p:tav>
                                        <p:tav tm="100000">
                                          <p:val>
                                            <p:strVal val="#ppt_w"/>
                                          </p:val>
                                        </p:tav>
                                      </p:tavLst>
                                    </p:anim>
                                    <p:anim calcmode="lin" valueType="num">
                                      <p:cBhvr>
                                        <p:cTn id="15" dur="500" fill="hold"/>
                                        <p:tgtEl>
                                          <p:spTgt spid="46"/>
                                        </p:tgtEl>
                                        <p:attrNameLst>
                                          <p:attrName>ppt_h</p:attrName>
                                        </p:attrNameLst>
                                      </p:cBhvr>
                                      <p:tavLst>
                                        <p:tav tm="0">
                                          <p:val>
                                            <p:fltVal val="0"/>
                                          </p:val>
                                        </p:tav>
                                        <p:tav tm="100000">
                                          <p:val>
                                            <p:strVal val="#ppt_h"/>
                                          </p:val>
                                        </p:tav>
                                      </p:tavLst>
                                    </p:anim>
                                    <p:anim calcmode="lin" valueType="num">
                                      <p:cBhvr>
                                        <p:cTn id="16" dur="500" fill="hold"/>
                                        <p:tgtEl>
                                          <p:spTgt spid="46"/>
                                        </p:tgtEl>
                                        <p:attrNameLst>
                                          <p:attrName>style.rotation</p:attrName>
                                        </p:attrNameLst>
                                      </p:cBhvr>
                                      <p:tavLst>
                                        <p:tav tm="0">
                                          <p:val>
                                            <p:fltVal val="360"/>
                                          </p:val>
                                        </p:tav>
                                        <p:tav tm="100000">
                                          <p:val>
                                            <p:fltVal val="0"/>
                                          </p:val>
                                        </p:tav>
                                      </p:tavLst>
                                    </p:anim>
                                    <p:animEffect transition="in" filter="fade">
                                      <p:cBhvr>
                                        <p:cTn id="1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ldLvl="0" animBg="1"/>
      <p:bldP spid="46"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Freeform 46"/>
          <p:cNvSpPr>
            <a:spLocks noEditPoints="1"/>
          </p:cNvSpPr>
          <p:nvPr/>
        </p:nvSpPr>
        <p:spPr bwMode="auto">
          <a:xfrm>
            <a:off x="2386878" y="962103"/>
            <a:ext cx="355312" cy="304551"/>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3"/>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Donut 50"/>
          <p:cNvSpPr/>
          <p:nvPr/>
        </p:nvSpPr>
        <p:spPr>
          <a:xfrm>
            <a:off x="2202180" y="730250"/>
            <a:ext cx="724535" cy="708660"/>
          </a:xfrm>
          <a:prstGeom prst="donut">
            <a:avLst>
              <a:gd name="adj" fmla="val 68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TextBox 57"/>
          <p:cNvSpPr txBox="1"/>
          <p:nvPr/>
        </p:nvSpPr>
        <p:spPr>
          <a:xfrm>
            <a:off x="3011805" y="730250"/>
            <a:ext cx="5114925" cy="681990"/>
          </a:xfrm>
          <a:prstGeom prst="rect">
            <a:avLst/>
          </a:prstGeom>
          <a:noFill/>
        </p:spPr>
        <p:txBody>
          <a:bodyPr wrap="square" rtlCol="0">
            <a:spAutoFit/>
          </a:bodyPr>
          <a:lstStyle/>
          <a:p>
            <a:pPr algn="just">
              <a:lnSpc>
                <a:spcPct val="120000"/>
              </a:lnSpc>
            </a:pPr>
            <a:r>
              <a:rPr lang="en-GB" sz="32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基础教育重点发展学前教育</a:t>
            </a:r>
            <a:endParaRPr lang="en-GB" sz="32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0" name="文本框 99"/>
          <p:cNvSpPr txBox="1"/>
          <p:nvPr/>
        </p:nvSpPr>
        <p:spPr>
          <a:xfrm>
            <a:off x="1202690" y="2308225"/>
            <a:ext cx="9411970" cy="3784600"/>
          </a:xfrm>
          <a:prstGeom prst="rect">
            <a:avLst/>
          </a:prstGeom>
          <a:noFill/>
          <a:ln w="9525">
            <a:noFill/>
          </a:ln>
        </p:spPr>
        <p:txBody>
          <a:bodyPr wrap="square">
            <a:spAutoFit/>
          </a:bodyPr>
          <a:p>
            <a:pPr marL="0" indent="609600" eaLnBrk="1" latinLnBrk="0" hangingPunct="1">
              <a:extLst>
                <a:ext uri="{35155182-B16C-46BC-9424-99874614C6A1}">
                  <wpsdc:indentchars xmlns:wpsdc="http://www.wps.cn/officeDocument/2017/drawingmlCustomData" val="200" checksum="4158780845"/>
                </a:ext>
              </a:extLst>
            </a:pPr>
            <a:r>
              <a:rPr lang="zh-CN" sz="2400">
                <a:latin typeface="黑体" panose="02010609060101010101" charset="-122"/>
                <a:ea typeface="黑体" panose="02010609060101010101" charset="-122"/>
                <a:cs typeface="黑体" panose="02010609060101010101" charset="-122"/>
              </a:rPr>
              <a:t>2010年</a:t>
            </a:r>
            <a:r>
              <a:rPr lang="zh-CN" sz="2400" b="0">
                <a:latin typeface="黑体" panose="02010609060101010101" charset="-122"/>
                <a:ea typeface="黑体" panose="02010609060101010101" charset="-122"/>
                <a:cs typeface="黑体" panose="02010609060101010101" charset="-122"/>
              </a:rPr>
              <a:t>，国务院发布了《关于当前发展学前教育的若干意见》十条，着力解决入园难问题，满足适龄儿童入园需求，促进学前教育事业科学发展。</a:t>
            </a:r>
            <a:endParaRPr lang="zh-CN" sz="2400" b="0">
              <a:latin typeface="黑体" panose="02010609060101010101" charset="-122"/>
              <a:ea typeface="黑体" panose="02010609060101010101" charset="-122"/>
              <a:cs typeface="黑体" panose="02010609060101010101" charset="-122"/>
            </a:endParaRPr>
          </a:p>
          <a:p>
            <a:pPr marL="0" indent="609600" eaLnBrk="1" latinLnBrk="0" hangingPunct="1">
              <a:extLst>
                <a:ext uri="{35155182-B16C-46BC-9424-99874614C6A1}">
                  <wpsdc:indentchars xmlns:wpsdc="http://www.wps.cn/officeDocument/2017/drawingmlCustomData" val="200" checksum="4158780845"/>
                </a:ext>
              </a:extLst>
            </a:pPr>
            <a:r>
              <a:rPr lang="zh-CN" altLang="en-US" sz="2400">
                <a:latin typeface="黑体" panose="02010609060101010101" charset="-122"/>
                <a:ea typeface="黑体" panose="02010609060101010101" charset="-122"/>
                <a:cs typeface="黑体" panose="02010609060101010101" charset="-122"/>
              </a:rPr>
              <a:t>近年来</a:t>
            </a:r>
            <a:r>
              <a:rPr lang="zh-CN" altLang="en-US" sz="2400">
                <a:latin typeface="黑体" panose="02010609060101010101" charset="-122"/>
                <a:ea typeface="黑体" panose="02010609060101010101" charset="-122"/>
                <a:cs typeface="黑体" panose="02010609060101010101" charset="-122"/>
              </a:rPr>
              <a:t>教育部发布了《3—6岁儿童学习与发展指南》（2012）、《关于开展幼儿园“小学化”专项治理工作的通知》（2018）。</a:t>
            </a:r>
            <a:endParaRPr lang="zh-CN" altLang="en-US" sz="2400">
              <a:latin typeface="黑体" panose="02010609060101010101" charset="-122"/>
              <a:ea typeface="黑体" panose="02010609060101010101" charset="-122"/>
              <a:cs typeface="黑体" panose="02010609060101010101" charset="-122"/>
            </a:endParaRPr>
          </a:p>
          <a:p>
            <a:pPr marL="0" indent="609600" eaLnBrk="1" latinLnBrk="0" hangingPunct="1">
              <a:extLst>
                <a:ext uri="{35155182-B16C-46BC-9424-99874614C6A1}">
                  <wpsdc:indentchars xmlns:wpsdc="http://www.wps.cn/officeDocument/2017/drawingmlCustomData" val="200" checksum="4158780845"/>
                </a:ext>
              </a:extLst>
            </a:pPr>
            <a:r>
              <a:rPr lang="zh-CN" altLang="en-US" sz="2400">
                <a:latin typeface="黑体" panose="02010609060101010101" charset="-122"/>
                <a:ea typeface="黑体" panose="02010609060101010101" charset="-122"/>
                <a:cs typeface="黑体" panose="02010609060101010101" charset="-122"/>
              </a:rPr>
              <a:t>自2010年</a:t>
            </a:r>
            <a:r>
              <a:rPr lang="zh-CN" altLang="en-US" sz="2400">
                <a:latin typeface="黑体" panose="02010609060101010101" charset="-122"/>
                <a:ea typeface="黑体" panose="02010609060101010101" charset="-122"/>
                <a:cs typeface="黑体" panose="02010609060101010101" charset="-122"/>
              </a:rPr>
              <a:t>开始，国家连续实施三期《学前教育三年行动计划》，公办幼儿园学额大幅增加。</a:t>
            </a:r>
            <a:endParaRPr lang="zh-CN" altLang="en-US" sz="2400">
              <a:latin typeface="黑体" panose="02010609060101010101" charset="-122"/>
              <a:ea typeface="黑体" panose="02010609060101010101" charset="-122"/>
              <a:cs typeface="黑体" panose="02010609060101010101" charset="-122"/>
            </a:endParaRPr>
          </a:p>
          <a:p>
            <a:pPr marL="0" indent="609600" eaLnBrk="1" latinLnBrk="0" hangingPunct="1">
              <a:extLst>
                <a:ext uri="{35155182-B16C-46BC-9424-99874614C6A1}">
                  <wpsdc:indentchars xmlns:wpsdc="http://www.wps.cn/officeDocument/2017/drawingmlCustomData" val="200" checksum="4158780845"/>
                </a:ext>
              </a:extLst>
            </a:pPr>
            <a:r>
              <a:rPr lang="zh-CN" altLang="en-US" sz="2400">
                <a:latin typeface="黑体" panose="02010609060101010101" charset="-122"/>
                <a:ea typeface="黑体" panose="02010609060101010101" charset="-122"/>
                <a:cs typeface="黑体" panose="02010609060101010101" charset="-122"/>
              </a:rPr>
              <a:t>按照《教育规划纲要》要求，2020年</a:t>
            </a:r>
            <a:r>
              <a:rPr lang="zh-CN" altLang="en-US" sz="2400">
                <a:latin typeface="黑体" panose="02010609060101010101" charset="-122"/>
                <a:ea typeface="黑体" panose="02010609060101010101" charset="-122"/>
                <a:cs typeface="黑体" panose="02010609060101010101" charset="-122"/>
              </a:rPr>
              <a:t>普及学前一年教育，基本普及学前二年教育，有条件的地区普及学前三年教育，重视0至3岁婴幼儿教育。</a:t>
            </a:r>
            <a:endParaRPr lang="zh-CN" altLang="en-US" sz="2400">
              <a:latin typeface="黑体" panose="02010609060101010101" charset="-122"/>
              <a:ea typeface="黑体" panose="02010609060101010101" charset="-122"/>
              <a:cs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 calcmode="lin" valueType="num">
                                      <p:cBhvr>
                                        <p:cTn id="9" dur="500" fill="hold"/>
                                        <p:tgtEl>
                                          <p:spTgt spid="51"/>
                                        </p:tgtEl>
                                        <p:attrNameLst>
                                          <p:attrName>style.rotation</p:attrName>
                                        </p:attrNameLst>
                                      </p:cBhvr>
                                      <p:tavLst>
                                        <p:tav tm="0">
                                          <p:val>
                                            <p:fltVal val="360"/>
                                          </p:val>
                                        </p:tav>
                                        <p:tav tm="100000">
                                          <p:val>
                                            <p:fltVal val="0"/>
                                          </p:val>
                                        </p:tav>
                                      </p:tavLst>
                                    </p:anim>
                                    <p:animEffect transition="in" filter="fade">
                                      <p:cBhvr>
                                        <p:cTn id="10" dur="500"/>
                                        <p:tgtEl>
                                          <p:spTgt spid="51"/>
                                        </p:tgtEl>
                                      </p:cBhvr>
                                    </p:animEffect>
                                  </p:childTnLst>
                                </p:cTn>
                              </p:par>
                            </p:childTnLst>
                          </p:cTn>
                        </p:par>
                        <p:par>
                          <p:cTn id="11" fill="hold">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47"/>
                                        </p:tgtEl>
                                        <p:attrNameLst>
                                          <p:attrName>style.visibility</p:attrName>
                                        </p:attrNameLst>
                                      </p:cBhvr>
                                      <p:to>
                                        <p:strVal val="visible"/>
                                      </p:to>
                                    </p:set>
                                    <p:anim calcmode="lin" valueType="num">
                                      <p:cBhvr>
                                        <p:cTn id="14" dur="500" fill="hold"/>
                                        <p:tgtEl>
                                          <p:spTgt spid="47"/>
                                        </p:tgtEl>
                                        <p:attrNameLst>
                                          <p:attrName>ppt_w</p:attrName>
                                        </p:attrNameLst>
                                      </p:cBhvr>
                                      <p:tavLst>
                                        <p:tav tm="0">
                                          <p:val>
                                            <p:fltVal val="0"/>
                                          </p:val>
                                        </p:tav>
                                        <p:tav tm="100000">
                                          <p:val>
                                            <p:strVal val="#ppt_w"/>
                                          </p:val>
                                        </p:tav>
                                      </p:tavLst>
                                    </p:anim>
                                    <p:anim calcmode="lin" valueType="num">
                                      <p:cBhvr>
                                        <p:cTn id="15" dur="500" fill="hold"/>
                                        <p:tgtEl>
                                          <p:spTgt spid="47"/>
                                        </p:tgtEl>
                                        <p:attrNameLst>
                                          <p:attrName>ppt_h</p:attrName>
                                        </p:attrNameLst>
                                      </p:cBhvr>
                                      <p:tavLst>
                                        <p:tav tm="0">
                                          <p:val>
                                            <p:fltVal val="0"/>
                                          </p:val>
                                        </p:tav>
                                        <p:tav tm="100000">
                                          <p:val>
                                            <p:strVal val="#ppt_h"/>
                                          </p:val>
                                        </p:tav>
                                      </p:tavLst>
                                    </p:anim>
                                    <p:anim calcmode="lin" valueType="num">
                                      <p:cBhvr>
                                        <p:cTn id="16" dur="500" fill="hold"/>
                                        <p:tgtEl>
                                          <p:spTgt spid="47"/>
                                        </p:tgtEl>
                                        <p:attrNameLst>
                                          <p:attrName>style.rotation</p:attrName>
                                        </p:attrNameLst>
                                      </p:cBhvr>
                                      <p:tavLst>
                                        <p:tav tm="0">
                                          <p:val>
                                            <p:fltVal val="360"/>
                                          </p:val>
                                        </p:tav>
                                        <p:tav tm="100000">
                                          <p:val>
                                            <p:fltVal val="0"/>
                                          </p:val>
                                        </p:tav>
                                      </p:tavLst>
                                    </p:anim>
                                    <p:animEffect transition="in" filter="fade">
                                      <p:cBhvr>
                                        <p:cTn id="17" dur="500"/>
                                        <p:tgtEl>
                                          <p:spTgt spid="47"/>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fade">
                                      <p:cBhvr>
                                        <p:cTn id="2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ldLvl="0" animBg="1"/>
      <p:bldP spid="51" grpId="0" bldLvl="0" animBg="1"/>
      <p:bldP spid="5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reeform 48"/>
          <p:cNvSpPr>
            <a:spLocks noEditPoints="1"/>
          </p:cNvSpPr>
          <p:nvPr/>
        </p:nvSpPr>
        <p:spPr bwMode="auto">
          <a:xfrm>
            <a:off x="934788" y="920899"/>
            <a:ext cx="250987" cy="303906"/>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accent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Donut 51"/>
          <p:cNvSpPr/>
          <p:nvPr/>
        </p:nvSpPr>
        <p:spPr>
          <a:xfrm>
            <a:off x="697564" y="710605"/>
            <a:ext cx="724494" cy="724494"/>
          </a:xfrm>
          <a:prstGeom prst="donut">
            <a:avLst>
              <a:gd name="adj" fmla="val 68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TextBox 55"/>
          <p:cNvSpPr txBox="1"/>
          <p:nvPr/>
        </p:nvSpPr>
        <p:spPr>
          <a:xfrm>
            <a:off x="1422400" y="710565"/>
            <a:ext cx="10053320" cy="681990"/>
          </a:xfrm>
          <a:prstGeom prst="rect">
            <a:avLst/>
          </a:prstGeom>
          <a:noFill/>
        </p:spPr>
        <p:txBody>
          <a:bodyPr wrap="square" rtlCol="0">
            <a:spAutoFit/>
          </a:bodyPr>
          <a:lstStyle/>
          <a:p>
            <a:pPr algn="just">
              <a:lnSpc>
                <a:spcPct val="120000"/>
              </a:lnSpc>
              <a:buClrTx/>
              <a:buSzTx/>
              <a:buFontTx/>
            </a:pPr>
            <a:r>
              <a:rPr lang="zh-CN" altLang="en-US" sz="3200" b="1"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基础教育开展更为广泛的社会合作</a:t>
            </a:r>
            <a:r>
              <a:rPr lang="zh-CN" altLang="en-US" sz="3200" b="1"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主动</a:t>
            </a:r>
            <a:endParaRPr lang="zh-CN" altLang="en-US" sz="3200" b="1"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Content Placeholder 2"/>
          <p:cNvSpPr txBox="1"/>
          <p:nvPr/>
        </p:nvSpPr>
        <p:spPr>
          <a:xfrm>
            <a:off x="5052997" y="463256"/>
            <a:ext cx="2752757" cy="357700"/>
          </a:xfrm>
          <a:prstGeom prst="rect">
            <a:avLst/>
          </a:prstGeom>
        </p:spPr>
        <p:txBody>
          <a:bodyPr vert="horz" lIns="96423" tIns="48212" rIns="96423" bIns="48212"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spcBef>
                <a:spcPts val="0"/>
              </a:spcBef>
              <a:spcAft>
                <a:spcPts val="0"/>
              </a:spcAft>
            </a:pPr>
            <a:endParaRPr lang="en-US" sz="32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00" name="文本框 99"/>
          <p:cNvSpPr txBox="1"/>
          <p:nvPr/>
        </p:nvSpPr>
        <p:spPr>
          <a:xfrm>
            <a:off x="1710690" y="2483485"/>
            <a:ext cx="8639175" cy="3415030"/>
          </a:xfrm>
          <a:prstGeom prst="rect">
            <a:avLst/>
          </a:prstGeom>
          <a:noFill/>
          <a:ln w="9525">
            <a:noFill/>
          </a:ln>
        </p:spPr>
        <p:txBody>
          <a:bodyPr wrap="square">
            <a:spAutoFit/>
          </a:bodyPr>
          <a:p>
            <a:pPr marL="0" indent="609600" eaLnBrk="1" latinLnBrk="0" hangingPunct="1">
              <a:lnSpc>
                <a:spcPct val="150000"/>
              </a:lnSpc>
              <a:extLst>
                <a:ext uri="{35155182-B16C-46BC-9424-99874614C6A1}">
                  <wpsdc:indentchars xmlns:wpsdc="http://www.wps.cn/officeDocument/2017/drawingmlCustomData" val="200" checksum="4158780845"/>
                </a:ext>
              </a:extLst>
            </a:pPr>
            <a:r>
              <a:rPr lang="zh-CN" sz="2400" b="0">
                <a:latin typeface="黑体" panose="02010609060101010101" charset="-122"/>
                <a:ea typeface="黑体" panose="02010609060101010101" charset="-122"/>
              </a:rPr>
              <a:t>随着基础教育环境生态的日益复杂多元多样，人们越来越多地认识到，必须将学校教育和家庭教育、社会教育更为紧密地结合起来，必须与众多社会部门机构合作，综合治理，共同育人。</a:t>
            </a:r>
            <a:endParaRPr lang="zh-CN" sz="2400" b="0">
              <a:latin typeface="黑体" panose="02010609060101010101" charset="-122"/>
              <a:ea typeface="黑体" panose="02010609060101010101" charset="-122"/>
            </a:endParaRPr>
          </a:p>
          <a:p>
            <a:pPr marL="0" indent="609600" eaLnBrk="1" latinLnBrk="0" hangingPunct="1">
              <a:lnSpc>
                <a:spcPct val="150000"/>
              </a:lnSpc>
              <a:extLst>
                <a:ext uri="{35155182-B16C-46BC-9424-99874614C6A1}">
                  <wpsdc:indentchars xmlns:wpsdc="http://www.wps.cn/officeDocument/2017/drawingmlCustomData" val="200" checksum="4158780845"/>
                </a:ext>
              </a:extLst>
            </a:pPr>
            <a:endParaRPr lang="zh-CN" altLang="en-US" sz="2400">
              <a:latin typeface="黑体" panose="02010609060101010101" charset="-122"/>
              <a:ea typeface="黑体" panose="02010609060101010101" charset="-122"/>
            </a:endParaRPr>
          </a:p>
          <a:p>
            <a:pPr marL="0" indent="609600" eaLnBrk="1" latinLnBrk="0" hangingPunct="1">
              <a:lnSpc>
                <a:spcPct val="150000"/>
              </a:lnSpc>
              <a:extLst>
                <a:ext uri="{35155182-B16C-46BC-9424-99874614C6A1}">
                  <wpsdc:indentchars xmlns:wpsdc="http://www.wps.cn/officeDocument/2017/drawingmlCustomData" val="200" checksum="4158780845"/>
                </a:ext>
              </a:extLst>
            </a:pPr>
            <a:r>
              <a:rPr lang="zh-CN" altLang="en-US" sz="2400">
                <a:latin typeface="黑体" panose="02010609060101010101" charset="-122"/>
                <a:ea typeface="黑体" panose="02010609060101010101" charset="-122"/>
              </a:rPr>
              <a:t>教育的社会合作，日益呈现出广泛、深入、精准的特点。</a:t>
            </a:r>
            <a:endParaRPr lang="zh-CN" altLang="en-US" sz="2400">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 calcmode="lin" valueType="num">
                                      <p:cBhvr>
                                        <p:cTn id="9" dur="500" fill="hold"/>
                                        <p:tgtEl>
                                          <p:spTgt spid="52"/>
                                        </p:tgtEl>
                                        <p:attrNameLst>
                                          <p:attrName>style.rotation</p:attrName>
                                        </p:attrNameLst>
                                      </p:cBhvr>
                                      <p:tavLst>
                                        <p:tav tm="0">
                                          <p:val>
                                            <p:fltVal val="360"/>
                                          </p:val>
                                        </p:tav>
                                        <p:tav tm="100000">
                                          <p:val>
                                            <p:fltVal val="0"/>
                                          </p:val>
                                        </p:tav>
                                      </p:tavLst>
                                    </p:anim>
                                    <p:animEffect transition="in" filter="fade">
                                      <p:cBhvr>
                                        <p:cTn id="10" dur="500"/>
                                        <p:tgtEl>
                                          <p:spTgt spid="52"/>
                                        </p:tgtEl>
                                      </p:cBhvr>
                                    </p:animEffect>
                                  </p:childTnLst>
                                </p:cTn>
                              </p:par>
                            </p:childTnLst>
                          </p:cTn>
                        </p:par>
                        <p:par>
                          <p:cTn id="11" fill="hold">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49"/>
                                        </p:tgtEl>
                                        <p:attrNameLst>
                                          <p:attrName>style.visibility</p:attrName>
                                        </p:attrNameLst>
                                      </p:cBhvr>
                                      <p:to>
                                        <p:strVal val="visible"/>
                                      </p:to>
                                    </p:set>
                                    <p:anim calcmode="lin" valueType="num">
                                      <p:cBhvr>
                                        <p:cTn id="14" dur="500" fill="hold"/>
                                        <p:tgtEl>
                                          <p:spTgt spid="49"/>
                                        </p:tgtEl>
                                        <p:attrNameLst>
                                          <p:attrName>ppt_w</p:attrName>
                                        </p:attrNameLst>
                                      </p:cBhvr>
                                      <p:tavLst>
                                        <p:tav tm="0">
                                          <p:val>
                                            <p:fltVal val="0"/>
                                          </p:val>
                                        </p:tav>
                                        <p:tav tm="100000">
                                          <p:val>
                                            <p:strVal val="#ppt_w"/>
                                          </p:val>
                                        </p:tav>
                                      </p:tavLst>
                                    </p:anim>
                                    <p:anim calcmode="lin" valueType="num">
                                      <p:cBhvr>
                                        <p:cTn id="15" dur="500" fill="hold"/>
                                        <p:tgtEl>
                                          <p:spTgt spid="49"/>
                                        </p:tgtEl>
                                        <p:attrNameLst>
                                          <p:attrName>ppt_h</p:attrName>
                                        </p:attrNameLst>
                                      </p:cBhvr>
                                      <p:tavLst>
                                        <p:tav tm="0">
                                          <p:val>
                                            <p:fltVal val="0"/>
                                          </p:val>
                                        </p:tav>
                                        <p:tav tm="100000">
                                          <p:val>
                                            <p:strVal val="#ppt_h"/>
                                          </p:val>
                                        </p:tav>
                                      </p:tavLst>
                                    </p:anim>
                                    <p:anim calcmode="lin" valueType="num">
                                      <p:cBhvr>
                                        <p:cTn id="16" dur="500" fill="hold"/>
                                        <p:tgtEl>
                                          <p:spTgt spid="49"/>
                                        </p:tgtEl>
                                        <p:attrNameLst>
                                          <p:attrName>style.rotation</p:attrName>
                                        </p:attrNameLst>
                                      </p:cBhvr>
                                      <p:tavLst>
                                        <p:tav tm="0">
                                          <p:val>
                                            <p:fltVal val="360"/>
                                          </p:val>
                                        </p:tav>
                                        <p:tav tm="100000">
                                          <p:val>
                                            <p:fltVal val="0"/>
                                          </p:val>
                                        </p:tav>
                                      </p:tavLst>
                                    </p:anim>
                                    <p:animEffect transition="in" filter="fade">
                                      <p:cBhvr>
                                        <p:cTn id="17" dur="500"/>
                                        <p:tgtEl>
                                          <p:spTgt spid="49"/>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bldLvl="0" animBg="1"/>
      <p:bldP spid="52" grpId="0" bldLvl="0" animBg="1"/>
      <p:bldP spid="5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reeform 47"/>
          <p:cNvSpPr>
            <a:spLocks noEditPoints="1"/>
          </p:cNvSpPr>
          <p:nvPr/>
        </p:nvSpPr>
        <p:spPr bwMode="auto">
          <a:xfrm>
            <a:off x="893826" y="1215445"/>
            <a:ext cx="237380" cy="347754"/>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4"/>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Donut 49"/>
          <p:cNvSpPr/>
          <p:nvPr/>
        </p:nvSpPr>
        <p:spPr>
          <a:xfrm>
            <a:off x="650904" y="1027724"/>
            <a:ext cx="724494" cy="724494"/>
          </a:xfrm>
          <a:prstGeom prst="donut">
            <a:avLst>
              <a:gd name="adj" fmla="val 68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TextBox 59"/>
          <p:cNvSpPr txBox="1"/>
          <p:nvPr/>
        </p:nvSpPr>
        <p:spPr>
          <a:xfrm>
            <a:off x="1375410" y="1027430"/>
            <a:ext cx="9088755" cy="681990"/>
          </a:xfrm>
          <a:prstGeom prst="rect">
            <a:avLst/>
          </a:prstGeom>
          <a:noFill/>
        </p:spPr>
        <p:txBody>
          <a:bodyPr wrap="square" rtlCol="0">
            <a:spAutoFit/>
          </a:bodyPr>
          <a:lstStyle/>
          <a:p>
            <a:pPr algn="just">
              <a:lnSpc>
                <a:spcPct val="120000"/>
              </a:lnSpc>
            </a:pPr>
            <a:r>
              <a:rPr lang="zh-CN" altLang="en-US" sz="3200" b="1"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基础教育从普及优先到质量优先转向</a:t>
            </a:r>
            <a:endParaRPr lang="zh-CN" altLang="en-US" sz="3200" b="1"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0" name="文本框 99"/>
          <p:cNvSpPr txBox="1"/>
          <p:nvPr/>
        </p:nvSpPr>
        <p:spPr>
          <a:xfrm>
            <a:off x="1375410" y="2355850"/>
            <a:ext cx="9890125" cy="3969385"/>
          </a:xfrm>
          <a:prstGeom prst="rect">
            <a:avLst/>
          </a:prstGeom>
          <a:noFill/>
          <a:ln w="9525">
            <a:noFill/>
          </a:ln>
        </p:spPr>
        <p:txBody>
          <a:bodyPr wrap="square">
            <a:spAutoFit/>
          </a:bodyPr>
          <a:p>
            <a:pPr marL="0" indent="609600" eaLnBrk="1" latinLnBrk="0" hangingPunct="1">
              <a:lnSpc>
                <a:spcPct val="150000"/>
              </a:lnSpc>
              <a:extLst>
                <a:ext uri="{35155182-B16C-46BC-9424-99874614C6A1}">
                  <wpsdc:indentchars xmlns:wpsdc="http://www.wps.cn/officeDocument/2017/drawingmlCustomData" val="200" checksum="4158780845"/>
                </a:ext>
              </a:extLst>
            </a:pPr>
            <a:r>
              <a:rPr lang="zh-CN" sz="2400" b="0">
                <a:ea typeface="黑体" panose="02010609060101010101" charset="-122"/>
              </a:rPr>
              <a:t>随着基础教育普及程度和教育公平均衡的基本实现，教育质量提高和优质教育资源的扩大共享转为最为重要的政策目标。基础教育提高质量要打牢基础、采取多方努力、多元举措的方法进行，同时避免增加学生课业负担。着力提高教师素质和教育教学水平，进一步改革中高考方式，推进小班化、案例化教学。质量优先绝不是智育优先，提高教育质量水平的根本标准是优秀人才的培养，要进一步强调立德树人、全面发展优先，培养适应新时期发展的一代新人，为中华民族伟大复兴奠基。</a:t>
            </a:r>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 calcmode="lin" valueType="num">
                                      <p:cBhvr>
                                        <p:cTn id="9" dur="500" fill="hold"/>
                                        <p:tgtEl>
                                          <p:spTgt spid="50"/>
                                        </p:tgtEl>
                                        <p:attrNameLst>
                                          <p:attrName>style.rotation</p:attrName>
                                        </p:attrNameLst>
                                      </p:cBhvr>
                                      <p:tavLst>
                                        <p:tav tm="0">
                                          <p:val>
                                            <p:fltVal val="360"/>
                                          </p:val>
                                        </p:tav>
                                        <p:tav tm="100000">
                                          <p:val>
                                            <p:fltVal val="0"/>
                                          </p:val>
                                        </p:tav>
                                      </p:tavLst>
                                    </p:anim>
                                    <p:animEffect transition="in" filter="fade">
                                      <p:cBhvr>
                                        <p:cTn id="10" dur="500"/>
                                        <p:tgtEl>
                                          <p:spTgt spid="50"/>
                                        </p:tgtEl>
                                      </p:cBhvr>
                                    </p:animEffect>
                                  </p:childTnLst>
                                </p:cTn>
                              </p:par>
                            </p:childTnLst>
                          </p:cTn>
                        </p:par>
                        <p:par>
                          <p:cTn id="11" fill="hold">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48"/>
                                        </p:tgtEl>
                                        <p:attrNameLst>
                                          <p:attrName>style.visibility</p:attrName>
                                        </p:attrNameLst>
                                      </p:cBhvr>
                                      <p:to>
                                        <p:strVal val="visible"/>
                                      </p:to>
                                    </p:set>
                                    <p:anim calcmode="lin" valueType="num">
                                      <p:cBhvr>
                                        <p:cTn id="14" dur="500" fill="hold"/>
                                        <p:tgtEl>
                                          <p:spTgt spid="48"/>
                                        </p:tgtEl>
                                        <p:attrNameLst>
                                          <p:attrName>ppt_w</p:attrName>
                                        </p:attrNameLst>
                                      </p:cBhvr>
                                      <p:tavLst>
                                        <p:tav tm="0">
                                          <p:val>
                                            <p:fltVal val="0"/>
                                          </p:val>
                                        </p:tav>
                                        <p:tav tm="100000">
                                          <p:val>
                                            <p:strVal val="#ppt_w"/>
                                          </p:val>
                                        </p:tav>
                                      </p:tavLst>
                                    </p:anim>
                                    <p:anim calcmode="lin" valueType="num">
                                      <p:cBhvr>
                                        <p:cTn id="15" dur="500" fill="hold"/>
                                        <p:tgtEl>
                                          <p:spTgt spid="48"/>
                                        </p:tgtEl>
                                        <p:attrNameLst>
                                          <p:attrName>ppt_h</p:attrName>
                                        </p:attrNameLst>
                                      </p:cBhvr>
                                      <p:tavLst>
                                        <p:tav tm="0">
                                          <p:val>
                                            <p:fltVal val="0"/>
                                          </p:val>
                                        </p:tav>
                                        <p:tav tm="100000">
                                          <p:val>
                                            <p:strVal val="#ppt_h"/>
                                          </p:val>
                                        </p:tav>
                                      </p:tavLst>
                                    </p:anim>
                                    <p:anim calcmode="lin" valueType="num">
                                      <p:cBhvr>
                                        <p:cTn id="16" dur="500" fill="hold"/>
                                        <p:tgtEl>
                                          <p:spTgt spid="48"/>
                                        </p:tgtEl>
                                        <p:attrNameLst>
                                          <p:attrName>style.rotation</p:attrName>
                                        </p:attrNameLst>
                                      </p:cBhvr>
                                      <p:tavLst>
                                        <p:tav tm="0">
                                          <p:val>
                                            <p:fltVal val="360"/>
                                          </p:val>
                                        </p:tav>
                                        <p:tav tm="100000">
                                          <p:val>
                                            <p:fltVal val="0"/>
                                          </p:val>
                                        </p:tav>
                                      </p:tavLst>
                                    </p:anim>
                                    <p:animEffect transition="in" filter="fade">
                                      <p:cBhvr>
                                        <p:cTn id="17" dur="500"/>
                                        <p:tgtEl>
                                          <p:spTgt spid="48"/>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fade">
                                      <p:cBhvr>
                                        <p:cTn id="2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ldLvl="0" animBg="1"/>
      <p:bldP spid="50" grpId="0" bldLvl="0" animBg="1"/>
      <p:bldP spid="6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Donut 44"/>
          <p:cNvSpPr/>
          <p:nvPr/>
        </p:nvSpPr>
        <p:spPr>
          <a:xfrm>
            <a:off x="576253" y="713098"/>
            <a:ext cx="724494" cy="768062"/>
          </a:xfrm>
          <a:prstGeom prst="donut">
            <a:avLst>
              <a:gd name="adj" fmla="val 68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5"/>
          <p:cNvSpPr>
            <a:spLocks noEditPoints="1"/>
          </p:cNvSpPr>
          <p:nvPr/>
        </p:nvSpPr>
        <p:spPr bwMode="auto">
          <a:xfrm>
            <a:off x="781375" y="922857"/>
            <a:ext cx="312978" cy="349432"/>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0" name="文本框 99"/>
          <p:cNvSpPr txBox="1"/>
          <p:nvPr/>
        </p:nvSpPr>
        <p:spPr>
          <a:xfrm>
            <a:off x="1443355" y="805180"/>
            <a:ext cx="8707120" cy="583565"/>
          </a:xfrm>
          <a:prstGeom prst="rect">
            <a:avLst/>
          </a:prstGeom>
          <a:noFill/>
          <a:ln w="9525">
            <a:noFill/>
          </a:ln>
        </p:spPr>
        <p:txBody>
          <a:bodyPr wrap="square">
            <a:spAutoFit/>
          </a:bodyPr>
          <a:p>
            <a:pPr marL="0" indent="0"/>
            <a:r>
              <a:rPr lang="zh-CN" altLang="en-US" sz="3200" b="1" dirty="0">
                <a:solidFill>
                  <a:schemeClr val="accent1"/>
                </a:solidFill>
                <a:latin typeface="Arial" panose="020B0604020202020204" pitchFamily="34" charset="0"/>
                <a:ea typeface="微软雅黑" panose="020B0503020204020204" pitchFamily="34" charset="-122"/>
                <a:cs typeface="+mn-ea"/>
              </a:rPr>
              <a:t>全面加快推进基础教育信息化</a:t>
            </a:r>
            <a:endParaRPr lang="zh-CN" altLang="en-US" sz="3200" b="1" dirty="0">
              <a:solidFill>
                <a:schemeClr val="accent1"/>
              </a:solidFill>
              <a:latin typeface="Arial" panose="020B0604020202020204" pitchFamily="34" charset="0"/>
              <a:ea typeface="微软雅黑" panose="020B0503020204020204" pitchFamily="34" charset="-122"/>
              <a:cs typeface="+mn-ea"/>
            </a:endParaRPr>
          </a:p>
        </p:txBody>
      </p:sp>
      <p:sp>
        <p:nvSpPr>
          <p:cNvPr id="2" name="文本框 1"/>
          <p:cNvSpPr txBox="1"/>
          <p:nvPr/>
        </p:nvSpPr>
        <p:spPr>
          <a:xfrm>
            <a:off x="953135" y="2786380"/>
            <a:ext cx="9401175" cy="2306955"/>
          </a:xfrm>
          <a:prstGeom prst="rect">
            <a:avLst/>
          </a:prstGeom>
          <a:noFill/>
          <a:ln w="9525">
            <a:noFill/>
          </a:ln>
        </p:spPr>
        <p:txBody>
          <a:bodyPr wrap="square">
            <a:spAutoFit/>
          </a:bodyPr>
          <a:p>
            <a:pPr marL="0" indent="609600" eaLnBrk="1" latinLnBrk="0" hangingPunct="1">
              <a:extLst>
                <a:ext uri="{35155182-B16C-46BC-9424-99874614C6A1}">
                  <wpsdc:indentchars xmlns:wpsdc="http://www.wps.cn/officeDocument/2017/drawingmlCustomData" val="200" checksum="4158780845"/>
                </a:ext>
              </a:extLst>
            </a:pPr>
            <a:r>
              <a:rPr lang="zh-CN" sz="2400" b="0">
                <a:solidFill>
                  <a:srgbClr val="2F2F2F"/>
                </a:solidFill>
                <a:ea typeface="黑体" panose="02010609060101010101" charset="-122"/>
              </a:rPr>
              <a:t>改革开放以来，我国基础教育积极发展广播电视教育和学校电化教学，计算机教育全国普及，成功推进了中小学远程教育工作，实现了村村连，班班通、堂堂用，极大提高了农村教育特别是老少边山穷地区的教育教学水平。</a:t>
            </a:r>
            <a:endParaRPr lang="zh-CN" sz="2400" b="0">
              <a:solidFill>
                <a:srgbClr val="2F2F2F"/>
              </a:solidFill>
              <a:ea typeface="黑体" panose="02010609060101010101" charset="-122"/>
            </a:endParaRPr>
          </a:p>
          <a:p>
            <a:pPr marL="0" indent="609600" eaLnBrk="1" latinLnBrk="0" hangingPunct="1">
              <a:extLst>
                <a:ext uri="{35155182-B16C-46BC-9424-99874614C6A1}">
                  <wpsdc:indentchars xmlns:wpsdc="http://www.wps.cn/officeDocument/2017/drawingmlCustomData" val="200" checksum="4158780845"/>
                </a:ext>
              </a:extLst>
            </a:pPr>
            <a:r>
              <a:rPr lang="zh-CN" sz="2400" b="0">
                <a:solidFill>
                  <a:srgbClr val="2F2F2F"/>
                </a:solidFill>
                <a:ea typeface="黑体" panose="02010609060101010101" charset="-122"/>
              </a:rPr>
              <a:t>面对新的时代，《教育规划纲要》指出，到2020年，基本建成覆盖城乡学校的教育信息化体系。</a:t>
            </a:r>
            <a:endParaRPr lang="zh-CN" sz="2400" b="0">
              <a:solidFill>
                <a:srgbClr val="2F2F2F"/>
              </a:solidFill>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 calcmode="lin" valueType="num">
                                      <p:cBhvr>
                                        <p:cTn id="9" dur="500" fill="hold"/>
                                        <p:tgtEl>
                                          <p:spTgt spid="45"/>
                                        </p:tgtEl>
                                        <p:attrNameLst>
                                          <p:attrName>style.rotation</p:attrName>
                                        </p:attrNameLst>
                                      </p:cBhvr>
                                      <p:tavLst>
                                        <p:tav tm="0">
                                          <p:val>
                                            <p:fltVal val="360"/>
                                          </p:val>
                                        </p:tav>
                                        <p:tav tm="100000">
                                          <p:val>
                                            <p:fltVal val="0"/>
                                          </p:val>
                                        </p:tav>
                                      </p:tavLst>
                                    </p:anim>
                                    <p:animEffect transition="in" filter="fade">
                                      <p:cBhvr>
                                        <p:cTn id="10" dur="500"/>
                                        <p:tgtEl>
                                          <p:spTgt spid="45"/>
                                        </p:tgtEl>
                                      </p:cBhvr>
                                    </p:animEffect>
                                  </p:childTnLst>
                                </p:cTn>
                              </p:par>
                            </p:childTnLst>
                          </p:cTn>
                        </p:par>
                        <p:par>
                          <p:cTn id="11" fill="hold">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46"/>
                                        </p:tgtEl>
                                        <p:attrNameLst>
                                          <p:attrName>style.visibility</p:attrName>
                                        </p:attrNameLst>
                                      </p:cBhvr>
                                      <p:to>
                                        <p:strVal val="visible"/>
                                      </p:to>
                                    </p:set>
                                    <p:anim calcmode="lin" valueType="num">
                                      <p:cBhvr>
                                        <p:cTn id="14" dur="500" fill="hold"/>
                                        <p:tgtEl>
                                          <p:spTgt spid="46"/>
                                        </p:tgtEl>
                                        <p:attrNameLst>
                                          <p:attrName>ppt_w</p:attrName>
                                        </p:attrNameLst>
                                      </p:cBhvr>
                                      <p:tavLst>
                                        <p:tav tm="0">
                                          <p:val>
                                            <p:fltVal val="0"/>
                                          </p:val>
                                        </p:tav>
                                        <p:tav tm="100000">
                                          <p:val>
                                            <p:strVal val="#ppt_w"/>
                                          </p:val>
                                        </p:tav>
                                      </p:tavLst>
                                    </p:anim>
                                    <p:anim calcmode="lin" valueType="num">
                                      <p:cBhvr>
                                        <p:cTn id="15" dur="500" fill="hold"/>
                                        <p:tgtEl>
                                          <p:spTgt spid="46"/>
                                        </p:tgtEl>
                                        <p:attrNameLst>
                                          <p:attrName>ppt_h</p:attrName>
                                        </p:attrNameLst>
                                      </p:cBhvr>
                                      <p:tavLst>
                                        <p:tav tm="0">
                                          <p:val>
                                            <p:fltVal val="0"/>
                                          </p:val>
                                        </p:tav>
                                        <p:tav tm="100000">
                                          <p:val>
                                            <p:strVal val="#ppt_h"/>
                                          </p:val>
                                        </p:tav>
                                      </p:tavLst>
                                    </p:anim>
                                    <p:anim calcmode="lin" valueType="num">
                                      <p:cBhvr>
                                        <p:cTn id="16" dur="500" fill="hold"/>
                                        <p:tgtEl>
                                          <p:spTgt spid="46"/>
                                        </p:tgtEl>
                                        <p:attrNameLst>
                                          <p:attrName>style.rotation</p:attrName>
                                        </p:attrNameLst>
                                      </p:cBhvr>
                                      <p:tavLst>
                                        <p:tav tm="0">
                                          <p:val>
                                            <p:fltVal val="360"/>
                                          </p:val>
                                        </p:tav>
                                        <p:tav tm="100000">
                                          <p:val>
                                            <p:fltVal val="0"/>
                                          </p:val>
                                        </p:tav>
                                      </p:tavLst>
                                    </p:anim>
                                    <p:animEffect transition="in" filter="fade">
                                      <p:cBhvr>
                                        <p:cTn id="1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ldLvl="0" animBg="1"/>
      <p:bldP spid="46"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p:cNvSpPr/>
          <p:nvPr/>
        </p:nvSpPr>
        <p:spPr>
          <a:xfrm>
            <a:off x="-4026378" y="-1970485"/>
            <a:ext cx="12889706" cy="7231757"/>
          </a:xfrm>
          <a:prstGeom prst="rect">
            <a:avLst/>
          </a:prstGeom>
          <a:blipFill dpi="0" rotWithShape="1">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38" name="Freeform 8"/>
          <p:cNvSpPr/>
          <p:nvPr/>
        </p:nvSpPr>
        <p:spPr bwMode="auto">
          <a:xfrm>
            <a:off x="1569436" y="1085107"/>
            <a:ext cx="3434692" cy="283735"/>
          </a:xfrm>
          <a:custGeom>
            <a:avLst/>
            <a:gdLst>
              <a:gd name="T0" fmla="*/ 0 w 230"/>
              <a:gd name="T1" fmla="*/ 0 h 17"/>
              <a:gd name="T2" fmla="*/ 211 w 230"/>
              <a:gd name="T3" fmla="*/ 0 h 17"/>
              <a:gd name="T4" fmla="*/ 230 w 230"/>
              <a:gd name="T5" fmla="*/ 17 h 17"/>
              <a:gd name="T6" fmla="*/ 0 w 230"/>
              <a:gd name="T7" fmla="*/ 17 h 17"/>
              <a:gd name="T8" fmla="*/ 0 w 230"/>
              <a:gd name="T9" fmla="*/ 0 h 17"/>
            </a:gdLst>
            <a:ahLst/>
            <a:cxnLst>
              <a:cxn ang="0">
                <a:pos x="T0" y="T1"/>
              </a:cxn>
              <a:cxn ang="0">
                <a:pos x="T2" y="T3"/>
              </a:cxn>
              <a:cxn ang="0">
                <a:pos x="T4" y="T5"/>
              </a:cxn>
              <a:cxn ang="0">
                <a:pos x="T6" y="T7"/>
              </a:cxn>
              <a:cxn ang="0">
                <a:pos x="T8" y="T9"/>
              </a:cxn>
            </a:cxnLst>
            <a:rect l="0" t="0" r="r" b="b"/>
            <a:pathLst>
              <a:path w="230" h="17">
                <a:moveTo>
                  <a:pt x="0" y="0"/>
                </a:moveTo>
                <a:lnTo>
                  <a:pt x="211" y="0"/>
                </a:lnTo>
                <a:lnTo>
                  <a:pt x="230" y="17"/>
                </a:lnTo>
                <a:lnTo>
                  <a:pt x="0" y="17"/>
                </a:lnTo>
                <a:lnTo>
                  <a:pt x="0" y="0"/>
                </a:lnTo>
              </a:path>
            </a:pathLst>
          </a:custGeom>
          <a:solidFill>
            <a:schemeClr val="tx1">
              <a:lumMod val="50000"/>
              <a:lumOff val="50000"/>
            </a:schemeClr>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128572" tIns="64286" rIns="128572" bIns="64286" numCol="1" anchor="t" anchorCtr="0" compatLnSpc="1"/>
          <a:lstStyle/>
          <a:p>
            <a:endParaRPr lang="zh-CN" altLang="en-US"/>
          </a:p>
        </p:txBody>
      </p:sp>
      <p:sp>
        <p:nvSpPr>
          <p:cNvPr id="39" name="Freeform 10"/>
          <p:cNvSpPr/>
          <p:nvPr/>
        </p:nvSpPr>
        <p:spPr bwMode="auto">
          <a:xfrm>
            <a:off x="1718770" y="1368843"/>
            <a:ext cx="9975541" cy="4940481"/>
          </a:xfrm>
          <a:custGeom>
            <a:avLst/>
            <a:gdLst>
              <a:gd name="T0" fmla="*/ 660 w 668"/>
              <a:gd name="T1" fmla="*/ 0 h 331"/>
              <a:gd name="T2" fmla="*/ 8 w 668"/>
              <a:gd name="T3" fmla="*/ 0 h 331"/>
              <a:gd name="T4" fmla="*/ 0 w 668"/>
              <a:gd name="T5" fmla="*/ 9 h 331"/>
              <a:gd name="T6" fmla="*/ 0 w 668"/>
              <a:gd name="T7" fmla="*/ 323 h 331"/>
              <a:gd name="T8" fmla="*/ 8 w 668"/>
              <a:gd name="T9" fmla="*/ 331 h 331"/>
              <a:gd name="T10" fmla="*/ 660 w 668"/>
              <a:gd name="T11" fmla="*/ 331 h 331"/>
              <a:gd name="T12" fmla="*/ 668 w 668"/>
              <a:gd name="T13" fmla="*/ 323 h 331"/>
              <a:gd name="T14" fmla="*/ 668 w 668"/>
              <a:gd name="T15" fmla="*/ 9 h 331"/>
              <a:gd name="T16" fmla="*/ 660 w 668"/>
              <a:gd name="T17"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 h="331">
                <a:moveTo>
                  <a:pt x="660" y="0"/>
                </a:moveTo>
                <a:lnTo>
                  <a:pt x="8" y="0"/>
                </a:lnTo>
                <a:cubicBezTo>
                  <a:pt x="4" y="0"/>
                  <a:pt x="0" y="4"/>
                  <a:pt x="0" y="9"/>
                </a:cubicBezTo>
                <a:lnTo>
                  <a:pt x="0" y="323"/>
                </a:lnTo>
                <a:cubicBezTo>
                  <a:pt x="0" y="327"/>
                  <a:pt x="4" y="331"/>
                  <a:pt x="8" y="331"/>
                </a:cubicBezTo>
                <a:lnTo>
                  <a:pt x="660" y="331"/>
                </a:lnTo>
                <a:cubicBezTo>
                  <a:pt x="665" y="331"/>
                  <a:pt x="668" y="327"/>
                  <a:pt x="668" y="323"/>
                </a:cubicBezTo>
                <a:lnTo>
                  <a:pt x="668" y="9"/>
                </a:lnTo>
                <a:cubicBezTo>
                  <a:pt x="668" y="4"/>
                  <a:pt x="665" y="0"/>
                  <a:pt x="660" y="0"/>
                </a:cubicBezTo>
              </a:path>
            </a:pathLst>
          </a:custGeom>
          <a:solidFill>
            <a:srgbClr val="FFFFFF">
              <a:alpha val="85098"/>
            </a:srgbClr>
          </a:solidFill>
          <a:ln w="12700">
            <a:noFill/>
            <a:prstDash val="solid"/>
            <a:round/>
          </a:ln>
          <a:effectLst>
            <a:outerShdw blurRad="190500" dist="228600" dir="2700000" algn="ctr">
              <a:srgbClr val="000000">
                <a:alpha val="30000"/>
              </a:srgbClr>
            </a:outerShdw>
          </a:effectLst>
        </p:spPr>
        <p:txBody>
          <a:bodyPr vert="horz" wrap="square" lIns="128572" tIns="64286" rIns="128572" bIns="64286" numCol="1" anchor="t" anchorCtr="0" compatLnSpc="1"/>
          <a:lstStyle/>
          <a:p>
            <a:endParaRPr lang="zh-CN" altLang="en-US"/>
          </a:p>
        </p:txBody>
      </p:sp>
      <p:sp>
        <p:nvSpPr>
          <p:cNvPr id="40" name="Freeform 11"/>
          <p:cNvSpPr/>
          <p:nvPr/>
        </p:nvSpPr>
        <p:spPr bwMode="auto">
          <a:xfrm>
            <a:off x="10872970" y="5473050"/>
            <a:ext cx="821340" cy="836272"/>
          </a:xfrm>
          <a:custGeom>
            <a:avLst/>
            <a:gdLst>
              <a:gd name="T0" fmla="*/ 55 w 55"/>
              <a:gd name="T1" fmla="*/ 0 h 56"/>
              <a:gd name="T2" fmla="*/ 0 w 55"/>
              <a:gd name="T3" fmla="*/ 56 h 56"/>
              <a:gd name="T4" fmla="*/ 3 w 55"/>
              <a:gd name="T5" fmla="*/ 56 h 56"/>
              <a:gd name="T6" fmla="*/ 49 w 55"/>
              <a:gd name="T7" fmla="*/ 56 h 56"/>
              <a:gd name="T8" fmla="*/ 55 w 55"/>
              <a:gd name="T9" fmla="*/ 50 h 56"/>
              <a:gd name="T10" fmla="*/ 55 w 55"/>
              <a:gd name="T11" fmla="*/ 2 h 56"/>
              <a:gd name="T12" fmla="*/ 55 w 55"/>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55" h="56">
                <a:moveTo>
                  <a:pt x="55" y="0"/>
                </a:moveTo>
                <a:cubicBezTo>
                  <a:pt x="37" y="19"/>
                  <a:pt x="19" y="37"/>
                  <a:pt x="0" y="56"/>
                </a:cubicBezTo>
                <a:cubicBezTo>
                  <a:pt x="1" y="56"/>
                  <a:pt x="2" y="56"/>
                  <a:pt x="3" y="56"/>
                </a:cubicBezTo>
                <a:lnTo>
                  <a:pt x="49" y="56"/>
                </a:lnTo>
                <a:cubicBezTo>
                  <a:pt x="52" y="56"/>
                  <a:pt x="55" y="51"/>
                  <a:pt x="55" y="50"/>
                </a:cubicBezTo>
                <a:lnTo>
                  <a:pt x="55" y="2"/>
                </a:lnTo>
                <a:lnTo>
                  <a:pt x="55" y="0"/>
                </a:lnTo>
              </a:path>
            </a:pathLst>
          </a:custGeom>
          <a:solidFill>
            <a:schemeClr val="accent2"/>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128572" tIns="64286" rIns="128572" bIns="64286" numCol="1" anchor="t" anchorCtr="0" compatLnSpc="1"/>
          <a:lstStyle/>
          <a:p>
            <a:endParaRPr lang="zh-CN" altLang="en-US"/>
          </a:p>
        </p:txBody>
      </p:sp>
      <p:sp>
        <p:nvSpPr>
          <p:cNvPr id="41" name="Freeform 9"/>
          <p:cNvSpPr/>
          <p:nvPr/>
        </p:nvSpPr>
        <p:spPr bwMode="auto">
          <a:xfrm>
            <a:off x="1569437" y="1085107"/>
            <a:ext cx="3150957" cy="2195216"/>
          </a:xfrm>
          <a:custGeom>
            <a:avLst/>
            <a:gdLst>
              <a:gd name="T0" fmla="*/ 0 w 211"/>
              <a:gd name="T1" fmla="*/ 0 h 147"/>
              <a:gd name="T2" fmla="*/ 211 w 211"/>
              <a:gd name="T3" fmla="*/ 0 h 147"/>
              <a:gd name="T4" fmla="*/ 152 w 211"/>
              <a:gd name="T5" fmla="*/ 147 h 147"/>
              <a:gd name="T6" fmla="*/ 0 w 211"/>
              <a:gd name="T7" fmla="*/ 147 h 147"/>
              <a:gd name="T8" fmla="*/ 0 w 211"/>
              <a:gd name="T9" fmla="*/ 0 h 147"/>
            </a:gdLst>
            <a:ahLst/>
            <a:cxnLst>
              <a:cxn ang="0">
                <a:pos x="T0" y="T1"/>
              </a:cxn>
              <a:cxn ang="0">
                <a:pos x="T2" y="T3"/>
              </a:cxn>
              <a:cxn ang="0">
                <a:pos x="T4" y="T5"/>
              </a:cxn>
              <a:cxn ang="0">
                <a:pos x="T6" y="T7"/>
              </a:cxn>
              <a:cxn ang="0">
                <a:pos x="T8" y="T9"/>
              </a:cxn>
            </a:cxnLst>
            <a:rect l="0" t="0" r="r" b="b"/>
            <a:pathLst>
              <a:path w="211" h="147">
                <a:moveTo>
                  <a:pt x="0" y="0"/>
                </a:moveTo>
                <a:lnTo>
                  <a:pt x="211" y="0"/>
                </a:lnTo>
                <a:lnTo>
                  <a:pt x="152" y="147"/>
                </a:lnTo>
                <a:lnTo>
                  <a:pt x="0" y="147"/>
                </a:lnTo>
                <a:lnTo>
                  <a:pt x="0" y="0"/>
                </a:lnTo>
              </a:path>
            </a:pathLst>
          </a:custGeom>
          <a:solidFill>
            <a:schemeClr val="accent2"/>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128572" tIns="64286" rIns="128572" bIns="64286" numCol="1" anchor="t" anchorCtr="0" compatLnSpc="1"/>
          <a:lstStyle/>
          <a:p>
            <a:endParaRPr lang="zh-CN" altLang="en-US"/>
          </a:p>
        </p:txBody>
      </p:sp>
      <p:sp>
        <p:nvSpPr>
          <p:cNvPr id="42" name="燕尾形 41"/>
          <p:cNvSpPr/>
          <p:nvPr/>
        </p:nvSpPr>
        <p:spPr>
          <a:xfrm>
            <a:off x="11364316" y="6003439"/>
            <a:ext cx="202497" cy="202497"/>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TextBox 22"/>
          <p:cNvSpPr txBox="1"/>
          <p:nvPr/>
        </p:nvSpPr>
        <p:spPr>
          <a:xfrm>
            <a:off x="2107097" y="1206767"/>
            <a:ext cx="1287532" cy="2169697"/>
          </a:xfrm>
          <a:prstGeom prst="rect">
            <a:avLst/>
          </a:prstGeom>
          <a:noFill/>
        </p:spPr>
        <p:txBody>
          <a:bodyPr wrap="none" rtlCol="0">
            <a:spAutoFit/>
          </a:bodyPr>
          <a:lstStyle/>
          <a:p>
            <a:r>
              <a:rPr lang="en-US" altLang="zh-CN" sz="13500" dirty="0">
                <a:solidFill>
                  <a:srgbClr val="FFFFFF"/>
                </a:solidFill>
                <a:latin typeface="Agency FB" panose="020B0503020202020204" pitchFamily="34" charset="0"/>
                <a:cs typeface="Arial" panose="020B0604020202020204" pitchFamily="34" charset="0"/>
              </a:rPr>
              <a:t>01</a:t>
            </a:r>
            <a:endParaRPr lang="zh-CN" altLang="en-US" sz="13500" dirty="0">
              <a:solidFill>
                <a:srgbClr val="FFFFFF"/>
              </a:solidFill>
              <a:latin typeface="Agency FB" panose="020B0503020202020204" pitchFamily="34" charset="0"/>
              <a:cs typeface="Arial" panose="020B0604020202020204" pitchFamily="34" charset="0"/>
            </a:endParaRPr>
          </a:p>
        </p:txBody>
      </p:sp>
      <p:sp>
        <p:nvSpPr>
          <p:cNvPr id="45" name="TextBox 38"/>
          <p:cNvSpPr txBox="1"/>
          <p:nvPr/>
        </p:nvSpPr>
        <p:spPr>
          <a:xfrm>
            <a:off x="4196688" y="1668889"/>
            <a:ext cx="7498080" cy="460375"/>
          </a:xfrm>
          <a:prstGeom prst="rect">
            <a:avLst/>
          </a:prstGeom>
          <a:noFill/>
        </p:spPr>
        <p:txBody>
          <a:bodyPr wrap="none" rtlCol="0">
            <a:spAutoFit/>
          </a:bodyPr>
          <a:lstStyle/>
          <a:p>
            <a:pPr marL="0" lvl="1" algn="l"/>
            <a:r>
              <a:rPr lang="zh-CN" altLang="en-US" sz="2400" b="1" dirty="0">
                <a:solidFill>
                  <a:schemeClr val="tx1"/>
                </a:solidFill>
                <a:latin typeface="Franklin Gothic Medium" panose="020B0603020102020204" pitchFamily="34" charset="0"/>
                <a:ea typeface="微软雅黑" panose="020B0503020204020204" pitchFamily="34" charset="-122"/>
                <a:sym typeface="+mn-ea"/>
              </a:rPr>
              <a:t>七十年来中国基础教育改革发展的历史进程和成就贡献</a:t>
            </a:r>
            <a:endParaRPr lang="zh-CN" altLang="en-US" sz="2400" b="1" dirty="0">
              <a:solidFill>
                <a:schemeClr val="tx1"/>
              </a:solidFill>
              <a:latin typeface="Franklin Gothic Medium" panose="020B0603020102020204" pitchFamily="34" charset="0"/>
              <a:ea typeface="微软雅黑" panose="020B0503020204020204" pitchFamily="34" charset="-122"/>
              <a:sym typeface="+mn-ea"/>
            </a:endParaRPr>
          </a:p>
        </p:txBody>
      </p:sp>
      <p:sp>
        <p:nvSpPr>
          <p:cNvPr id="46" name="TextBox 39"/>
          <p:cNvSpPr txBox="1"/>
          <p:nvPr/>
        </p:nvSpPr>
        <p:spPr>
          <a:xfrm>
            <a:off x="3443894" y="3417194"/>
            <a:ext cx="7429500" cy="398780"/>
          </a:xfrm>
          <a:prstGeom prst="rect">
            <a:avLst/>
          </a:prstGeom>
          <a:noFill/>
        </p:spPr>
        <p:txBody>
          <a:bodyPr wrap="none" rtlCol="0">
            <a:spAutoFit/>
          </a:bodyPr>
          <a:lstStyle/>
          <a:p>
            <a:pPr marL="642620" indent="-642620" algn="l">
              <a:buFont typeface="Wingdings" panose="05000000000000000000" pitchFamily="2" charset="2"/>
              <a:buChar char="Ø"/>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我国基础教育包括学前教育、义务教育和普通高中三个阶段</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47" name="TextBox 40"/>
          <p:cNvSpPr txBox="1"/>
          <p:nvPr/>
        </p:nvSpPr>
        <p:spPr>
          <a:xfrm>
            <a:off x="3022953" y="4225083"/>
            <a:ext cx="7937500" cy="398780"/>
          </a:xfrm>
          <a:prstGeom prst="rect">
            <a:avLst/>
          </a:prstGeom>
          <a:noFill/>
        </p:spPr>
        <p:txBody>
          <a:bodyPr wrap="none" rtlCol="0">
            <a:spAutoFit/>
          </a:bodyPr>
          <a:lstStyle/>
          <a:p>
            <a:pPr marL="642620" indent="-642620" algn="l">
              <a:buFont typeface="Wingdings" panose="05000000000000000000" pitchFamily="2" charset="2"/>
              <a:buChar char="Ø"/>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中国基础教育七十年的发展历程，既有辉煌壮丽，亦有艰难曲折</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fill="hold" grpId="0" nodeType="afterEffect" p14:presetBounceEnd="40000">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14:bounceEnd="40000">
                                          <p:cBhvr additive="base">
                                            <p:cTn id="7" dur="1000" fill="hold"/>
                                            <p:tgtEl>
                                              <p:spTgt spid="44"/>
                                            </p:tgtEl>
                                            <p:attrNameLst>
                                              <p:attrName>ppt_x</p:attrName>
                                            </p:attrNameLst>
                                          </p:cBhvr>
                                          <p:tavLst>
                                            <p:tav tm="0">
                                              <p:val>
                                                <p:strVal val="#ppt_x"/>
                                              </p:val>
                                            </p:tav>
                                            <p:tav tm="100000">
                                              <p:val>
                                                <p:strVal val="#ppt_x"/>
                                              </p:val>
                                            </p:tav>
                                          </p:tavLst>
                                        </p:anim>
                                        <p:anim calcmode="lin" valueType="num" p14:bounceEnd="40000">
                                          <p:cBhvr additive="base">
                                            <p:cTn id="8" dur="1000" fill="hold"/>
                                            <p:tgtEl>
                                              <p:spTgt spid="4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ppt_w</p:attrName>
                                            </p:attrNameLst>
                                          </p:cBhvr>
                                          <p:tavLst>
                                            <p:tav tm="0">
                                              <p:val>
                                                <p:fltVal val="0"/>
                                              </p:val>
                                            </p:tav>
                                            <p:tav tm="100000">
                                              <p:val>
                                                <p:strVal val="#ppt_w"/>
                                              </p:val>
                                            </p:tav>
                                          </p:tavLst>
                                        </p:anim>
                                        <p:anim calcmode="lin" valueType="num">
                                          <p:cBhvr>
                                            <p:cTn id="13" dur="500" fill="hold"/>
                                            <p:tgtEl>
                                              <p:spTgt spid="39"/>
                                            </p:tgtEl>
                                            <p:attrNameLst>
                                              <p:attrName>ppt_h</p:attrName>
                                            </p:attrNameLst>
                                          </p:cBhvr>
                                          <p:tavLst>
                                            <p:tav tm="0">
                                              <p:val>
                                                <p:fltVal val="0"/>
                                              </p:val>
                                            </p:tav>
                                            <p:tav tm="100000">
                                              <p:val>
                                                <p:strVal val="#ppt_h"/>
                                              </p:val>
                                            </p:tav>
                                          </p:tavLst>
                                        </p:anim>
                                        <p:animEffect transition="in" filter="fade">
                                          <p:cBhvr>
                                            <p:cTn id="14" dur="500"/>
                                            <p:tgtEl>
                                              <p:spTgt spid="39"/>
                                            </p:tgtEl>
                                          </p:cBhvr>
                                        </p:animEffect>
                                      </p:childTnLst>
                                    </p:cTn>
                                  </p:par>
                                </p:childTnLst>
                              </p:cTn>
                            </p:par>
                            <p:par>
                              <p:cTn id="15" fill="hold">
                                <p:stCondLst>
                                  <p:cond delay="1500"/>
                                </p:stCondLst>
                                <p:childTnLst>
                                  <p:par>
                                    <p:cTn id="16" presetID="22" presetClass="entr" presetSubtype="4" fill="hold" grpId="0" nodeType="after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down)">
                                          <p:cBhvr>
                                            <p:cTn id="18" dur="500"/>
                                            <p:tgtEl>
                                              <p:spTgt spid="38"/>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up)">
                                          <p:cBhvr>
                                            <p:cTn id="22" dur="500"/>
                                            <p:tgtEl>
                                              <p:spTgt spid="4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p:cTn id="32" dur="500" fill="hold"/>
                                            <p:tgtEl>
                                              <p:spTgt spid="43"/>
                                            </p:tgtEl>
                                            <p:attrNameLst>
                                              <p:attrName>ppt_w</p:attrName>
                                            </p:attrNameLst>
                                          </p:cBhvr>
                                          <p:tavLst>
                                            <p:tav tm="0">
                                              <p:val>
                                                <p:fltVal val="0"/>
                                              </p:val>
                                            </p:tav>
                                            <p:tav tm="100000">
                                              <p:val>
                                                <p:strVal val="#ppt_w"/>
                                              </p:val>
                                            </p:tav>
                                          </p:tavLst>
                                        </p:anim>
                                        <p:anim calcmode="lin" valueType="num">
                                          <p:cBhvr>
                                            <p:cTn id="33" dur="500" fill="hold"/>
                                            <p:tgtEl>
                                              <p:spTgt spid="43"/>
                                            </p:tgtEl>
                                            <p:attrNameLst>
                                              <p:attrName>ppt_h</p:attrName>
                                            </p:attrNameLst>
                                          </p:cBhvr>
                                          <p:tavLst>
                                            <p:tav tm="0">
                                              <p:val>
                                                <p:fltVal val="0"/>
                                              </p:val>
                                            </p:tav>
                                            <p:tav tm="100000">
                                              <p:val>
                                                <p:strVal val="#ppt_h"/>
                                              </p:val>
                                            </p:tav>
                                          </p:tavLst>
                                        </p:anim>
                                        <p:animEffect transition="in" filter="fade">
                                          <p:cBhvr>
                                            <p:cTn id="34" dur="500"/>
                                            <p:tgtEl>
                                              <p:spTgt spid="43"/>
                                            </p:tgtEl>
                                          </p:cBhvr>
                                        </p:animEffect>
                                      </p:childTnLst>
                                    </p:cTn>
                                  </p:par>
                                </p:childTnLst>
                              </p:cTn>
                            </p:par>
                            <p:par>
                              <p:cTn id="35" fill="hold">
                                <p:stCondLst>
                                  <p:cond delay="3000"/>
                                </p:stCondLst>
                                <p:childTnLst>
                                  <p:par>
                                    <p:cTn id="36" presetID="12" presetClass="entr" presetSubtype="4" fill="hold" grpId="0" nodeType="afterEffect">
                                      <p:stCondLst>
                                        <p:cond delay="0"/>
                                      </p:stCondLst>
                                      <p:iterate type="lt">
                                        <p:tmPct val="10000"/>
                                      </p:iterate>
                                      <p:childTnLst>
                                        <p:set>
                                          <p:cBhvr>
                                            <p:cTn id="37" dur="1" fill="hold">
                                              <p:stCondLst>
                                                <p:cond delay="0"/>
                                              </p:stCondLst>
                                            </p:cTn>
                                            <p:tgtEl>
                                              <p:spTgt spid="45"/>
                                            </p:tgtEl>
                                            <p:attrNameLst>
                                              <p:attrName>style.visibility</p:attrName>
                                            </p:attrNameLst>
                                          </p:cBhvr>
                                          <p:to>
                                            <p:strVal val="visible"/>
                                          </p:to>
                                        </p:set>
                                        <p:anim calcmode="lin" valueType="num">
                                          <p:cBhvr additive="base">
                                            <p:cTn id="38" dur="500"/>
                                            <p:tgtEl>
                                              <p:spTgt spid="45"/>
                                            </p:tgtEl>
                                            <p:attrNameLst>
                                              <p:attrName>ppt_y</p:attrName>
                                            </p:attrNameLst>
                                          </p:cBhvr>
                                          <p:tavLst>
                                            <p:tav tm="0">
                                              <p:val>
                                                <p:strVal val="#ppt_y+#ppt_h*1.125000"/>
                                              </p:val>
                                            </p:tav>
                                            <p:tav tm="100000">
                                              <p:val>
                                                <p:strVal val="#ppt_y"/>
                                              </p:val>
                                            </p:tav>
                                          </p:tavLst>
                                        </p:anim>
                                        <p:animEffect transition="in" filter="wipe(up)">
                                          <p:cBhvr>
                                            <p:cTn id="39" dur="500"/>
                                            <p:tgtEl>
                                              <p:spTgt spid="45"/>
                                            </p:tgtEl>
                                          </p:cBhvr>
                                        </p:animEffect>
                                      </p:childTnLst>
                                    </p:cTn>
                                  </p:par>
                                </p:childTnLst>
                              </p:cTn>
                            </p:par>
                            <p:par>
                              <p:cTn id="40" fill="hold">
                                <p:stCondLst>
                                  <p:cond delay="4650"/>
                                </p:stCondLst>
                                <p:childTnLst>
                                  <p:par>
                                    <p:cTn id="41" presetID="10" presetClass="entr" presetSubtype="0"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childTnLst>
                              </p:cTn>
                            </p:par>
                            <p:par>
                              <p:cTn id="44" fill="hold">
                                <p:stCondLst>
                                  <p:cond delay="5150"/>
                                </p:stCondLst>
                                <p:childTnLst>
                                  <p:par>
                                    <p:cTn id="45" presetID="10" presetClass="entr" presetSubtype="0"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fade">
                                          <p:cBhvr>
                                            <p:cTn id="4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38" grpId="0" animBg="1"/>
          <p:bldP spid="39" grpId="0" animBg="1"/>
          <p:bldP spid="40" grpId="0" animBg="1"/>
          <p:bldP spid="41" grpId="0" animBg="1"/>
          <p:bldP spid="42" grpId="0" animBg="1"/>
          <p:bldP spid="43" grpId="0"/>
          <p:bldP spid="45" grpId="0"/>
          <p:bldP spid="46" grpId="0"/>
          <p:bldP spid="4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1000" fill="hold"/>
                                            <p:tgtEl>
                                              <p:spTgt spid="44"/>
                                            </p:tgtEl>
                                            <p:attrNameLst>
                                              <p:attrName>ppt_x</p:attrName>
                                            </p:attrNameLst>
                                          </p:cBhvr>
                                          <p:tavLst>
                                            <p:tav tm="0">
                                              <p:val>
                                                <p:strVal val="#ppt_x"/>
                                              </p:val>
                                            </p:tav>
                                            <p:tav tm="100000">
                                              <p:val>
                                                <p:strVal val="#ppt_x"/>
                                              </p:val>
                                            </p:tav>
                                          </p:tavLst>
                                        </p:anim>
                                        <p:anim calcmode="lin" valueType="num">
                                          <p:cBhvr additive="base">
                                            <p:cTn id="8" dur="1000" fill="hold"/>
                                            <p:tgtEl>
                                              <p:spTgt spid="4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ppt_w</p:attrName>
                                            </p:attrNameLst>
                                          </p:cBhvr>
                                          <p:tavLst>
                                            <p:tav tm="0">
                                              <p:val>
                                                <p:fltVal val="0"/>
                                              </p:val>
                                            </p:tav>
                                            <p:tav tm="100000">
                                              <p:val>
                                                <p:strVal val="#ppt_w"/>
                                              </p:val>
                                            </p:tav>
                                          </p:tavLst>
                                        </p:anim>
                                        <p:anim calcmode="lin" valueType="num">
                                          <p:cBhvr>
                                            <p:cTn id="13" dur="500" fill="hold"/>
                                            <p:tgtEl>
                                              <p:spTgt spid="39"/>
                                            </p:tgtEl>
                                            <p:attrNameLst>
                                              <p:attrName>ppt_h</p:attrName>
                                            </p:attrNameLst>
                                          </p:cBhvr>
                                          <p:tavLst>
                                            <p:tav tm="0">
                                              <p:val>
                                                <p:fltVal val="0"/>
                                              </p:val>
                                            </p:tav>
                                            <p:tav tm="100000">
                                              <p:val>
                                                <p:strVal val="#ppt_h"/>
                                              </p:val>
                                            </p:tav>
                                          </p:tavLst>
                                        </p:anim>
                                        <p:animEffect transition="in" filter="fade">
                                          <p:cBhvr>
                                            <p:cTn id="14" dur="500"/>
                                            <p:tgtEl>
                                              <p:spTgt spid="39"/>
                                            </p:tgtEl>
                                          </p:cBhvr>
                                        </p:animEffect>
                                      </p:childTnLst>
                                    </p:cTn>
                                  </p:par>
                                </p:childTnLst>
                              </p:cTn>
                            </p:par>
                            <p:par>
                              <p:cTn id="15" fill="hold">
                                <p:stCondLst>
                                  <p:cond delay="1500"/>
                                </p:stCondLst>
                                <p:childTnLst>
                                  <p:par>
                                    <p:cTn id="16" presetID="22" presetClass="entr" presetSubtype="4" fill="hold" grpId="0" nodeType="after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down)">
                                          <p:cBhvr>
                                            <p:cTn id="18" dur="500"/>
                                            <p:tgtEl>
                                              <p:spTgt spid="38"/>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up)">
                                          <p:cBhvr>
                                            <p:cTn id="22" dur="500"/>
                                            <p:tgtEl>
                                              <p:spTgt spid="4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p:cTn id="32" dur="500" fill="hold"/>
                                            <p:tgtEl>
                                              <p:spTgt spid="43"/>
                                            </p:tgtEl>
                                            <p:attrNameLst>
                                              <p:attrName>ppt_w</p:attrName>
                                            </p:attrNameLst>
                                          </p:cBhvr>
                                          <p:tavLst>
                                            <p:tav tm="0">
                                              <p:val>
                                                <p:fltVal val="0"/>
                                              </p:val>
                                            </p:tav>
                                            <p:tav tm="100000">
                                              <p:val>
                                                <p:strVal val="#ppt_w"/>
                                              </p:val>
                                            </p:tav>
                                          </p:tavLst>
                                        </p:anim>
                                        <p:anim calcmode="lin" valueType="num">
                                          <p:cBhvr>
                                            <p:cTn id="33" dur="500" fill="hold"/>
                                            <p:tgtEl>
                                              <p:spTgt spid="43"/>
                                            </p:tgtEl>
                                            <p:attrNameLst>
                                              <p:attrName>ppt_h</p:attrName>
                                            </p:attrNameLst>
                                          </p:cBhvr>
                                          <p:tavLst>
                                            <p:tav tm="0">
                                              <p:val>
                                                <p:fltVal val="0"/>
                                              </p:val>
                                            </p:tav>
                                            <p:tav tm="100000">
                                              <p:val>
                                                <p:strVal val="#ppt_h"/>
                                              </p:val>
                                            </p:tav>
                                          </p:tavLst>
                                        </p:anim>
                                        <p:animEffect transition="in" filter="fade">
                                          <p:cBhvr>
                                            <p:cTn id="34" dur="500"/>
                                            <p:tgtEl>
                                              <p:spTgt spid="43"/>
                                            </p:tgtEl>
                                          </p:cBhvr>
                                        </p:animEffect>
                                      </p:childTnLst>
                                    </p:cTn>
                                  </p:par>
                                </p:childTnLst>
                              </p:cTn>
                            </p:par>
                            <p:par>
                              <p:cTn id="35" fill="hold">
                                <p:stCondLst>
                                  <p:cond delay="3000"/>
                                </p:stCondLst>
                                <p:childTnLst>
                                  <p:par>
                                    <p:cTn id="36" presetID="12" presetClass="entr" presetSubtype="4" fill="hold" grpId="0" nodeType="afterEffect">
                                      <p:stCondLst>
                                        <p:cond delay="0"/>
                                      </p:stCondLst>
                                      <p:iterate type="lt">
                                        <p:tmPct val="10000"/>
                                      </p:iterate>
                                      <p:childTnLst>
                                        <p:set>
                                          <p:cBhvr>
                                            <p:cTn id="37" dur="1" fill="hold">
                                              <p:stCondLst>
                                                <p:cond delay="0"/>
                                              </p:stCondLst>
                                            </p:cTn>
                                            <p:tgtEl>
                                              <p:spTgt spid="45"/>
                                            </p:tgtEl>
                                            <p:attrNameLst>
                                              <p:attrName>style.visibility</p:attrName>
                                            </p:attrNameLst>
                                          </p:cBhvr>
                                          <p:to>
                                            <p:strVal val="visible"/>
                                          </p:to>
                                        </p:set>
                                        <p:anim calcmode="lin" valueType="num">
                                          <p:cBhvr additive="base">
                                            <p:cTn id="38" dur="500"/>
                                            <p:tgtEl>
                                              <p:spTgt spid="45"/>
                                            </p:tgtEl>
                                            <p:attrNameLst>
                                              <p:attrName>ppt_y</p:attrName>
                                            </p:attrNameLst>
                                          </p:cBhvr>
                                          <p:tavLst>
                                            <p:tav tm="0">
                                              <p:val>
                                                <p:strVal val="#ppt_y+#ppt_h*1.125000"/>
                                              </p:val>
                                            </p:tav>
                                            <p:tav tm="100000">
                                              <p:val>
                                                <p:strVal val="#ppt_y"/>
                                              </p:val>
                                            </p:tav>
                                          </p:tavLst>
                                        </p:anim>
                                        <p:animEffect transition="in" filter="wipe(up)">
                                          <p:cBhvr>
                                            <p:cTn id="39" dur="500"/>
                                            <p:tgtEl>
                                              <p:spTgt spid="45"/>
                                            </p:tgtEl>
                                          </p:cBhvr>
                                        </p:animEffect>
                                      </p:childTnLst>
                                    </p:cTn>
                                  </p:par>
                                </p:childTnLst>
                              </p:cTn>
                            </p:par>
                            <p:par>
                              <p:cTn id="40" fill="hold">
                                <p:stCondLst>
                                  <p:cond delay="4650"/>
                                </p:stCondLst>
                                <p:childTnLst>
                                  <p:par>
                                    <p:cTn id="41" presetID="10" presetClass="entr" presetSubtype="0"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childTnLst>
                              </p:cTn>
                            </p:par>
                            <p:par>
                              <p:cTn id="44" fill="hold">
                                <p:stCondLst>
                                  <p:cond delay="5150"/>
                                </p:stCondLst>
                                <p:childTnLst>
                                  <p:par>
                                    <p:cTn id="45" presetID="10" presetClass="entr" presetSubtype="0"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fade">
                                          <p:cBhvr>
                                            <p:cTn id="4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38" grpId="0" animBg="1"/>
          <p:bldP spid="39" grpId="0" animBg="1"/>
          <p:bldP spid="40" grpId="0" animBg="1"/>
          <p:bldP spid="41" grpId="0" animBg="1"/>
          <p:bldP spid="42" grpId="0" animBg="1"/>
          <p:bldP spid="43" grpId="0"/>
          <p:bldP spid="45" grpId="0"/>
          <p:bldP spid="46" grpId="0"/>
          <p:bldP spid="47"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Freeform 46"/>
          <p:cNvSpPr>
            <a:spLocks noEditPoints="1"/>
          </p:cNvSpPr>
          <p:nvPr/>
        </p:nvSpPr>
        <p:spPr bwMode="auto">
          <a:xfrm>
            <a:off x="2386878" y="962103"/>
            <a:ext cx="355312" cy="304551"/>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3"/>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Donut 50"/>
          <p:cNvSpPr/>
          <p:nvPr/>
        </p:nvSpPr>
        <p:spPr>
          <a:xfrm>
            <a:off x="2202180" y="730250"/>
            <a:ext cx="724535" cy="708660"/>
          </a:xfrm>
          <a:prstGeom prst="donut">
            <a:avLst>
              <a:gd name="adj" fmla="val 68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TextBox 57"/>
          <p:cNvSpPr txBox="1"/>
          <p:nvPr/>
        </p:nvSpPr>
        <p:spPr>
          <a:xfrm>
            <a:off x="3058160" y="730250"/>
            <a:ext cx="7913370" cy="681990"/>
          </a:xfrm>
          <a:prstGeom prst="rect">
            <a:avLst/>
          </a:prstGeom>
          <a:noFill/>
        </p:spPr>
        <p:txBody>
          <a:bodyPr wrap="square" rtlCol="0">
            <a:spAutoFit/>
          </a:bodyPr>
          <a:lstStyle/>
          <a:p>
            <a:pPr algn="just">
              <a:lnSpc>
                <a:spcPct val="120000"/>
              </a:lnSpc>
            </a:pPr>
            <a:r>
              <a:rPr lang="en-GB" sz="32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在基础教育教学中强调群体个体并重发展</a:t>
            </a:r>
            <a:endParaRPr lang="en-GB" sz="32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0" name="文本框 99"/>
          <p:cNvSpPr txBox="1"/>
          <p:nvPr/>
        </p:nvSpPr>
        <p:spPr>
          <a:xfrm>
            <a:off x="1726565" y="2296160"/>
            <a:ext cx="9768840" cy="3784600"/>
          </a:xfrm>
          <a:prstGeom prst="rect">
            <a:avLst/>
          </a:prstGeom>
          <a:noFill/>
          <a:ln w="9525">
            <a:noFill/>
          </a:ln>
        </p:spPr>
        <p:txBody>
          <a:bodyPr wrap="square">
            <a:spAutoFit/>
          </a:bodyPr>
          <a:p>
            <a:pPr marL="0" indent="609600" eaLnBrk="1" latinLnBrk="0" hangingPunct="1">
              <a:extLst>
                <a:ext uri="{35155182-B16C-46BC-9424-99874614C6A1}">
                  <wpsdc:indentchars xmlns:wpsdc="http://www.wps.cn/officeDocument/2017/drawingmlCustomData" val="200" checksum="4158780845"/>
                </a:ext>
              </a:extLst>
            </a:pPr>
            <a:r>
              <a:rPr lang="zh-CN" sz="2400">
                <a:latin typeface="黑体" panose="02010609060101010101" charset="-122"/>
                <a:ea typeface="黑体" panose="02010609060101010101" charset="-122"/>
                <a:cs typeface="黑体" panose="02010609060101010101" charset="-122"/>
              </a:rPr>
              <a:t>我国基础教育长期具有集体学习、群体教学的特点。</a:t>
            </a:r>
            <a:endParaRPr lang="zh-CN" sz="2400">
              <a:latin typeface="黑体" panose="02010609060101010101" charset="-122"/>
              <a:ea typeface="黑体" panose="02010609060101010101" charset="-122"/>
              <a:cs typeface="黑体" panose="02010609060101010101" charset="-122"/>
            </a:endParaRPr>
          </a:p>
          <a:p>
            <a:pPr marL="0" indent="609600" eaLnBrk="1" latinLnBrk="0" hangingPunct="1">
              <a:extLst>
                <a:ext uri="{35155182-B16C-46BC-9424-99874614C6A1}">
                  <wpsdc:indentchars xmlns:wpsdc="http://www.wps.cn/officeDocument/2017/drawingmlCustomData" val="200" checksum="4158780845"/>
                </a:ext>
              </a:extLst>
            </a:pPr>
            <a:r>
              <a:rPr lang="zh-CN" sz="2400">
                <a:latin typeface="黑体" panose="02010609060101010101" charset="-122"/>
                <a:ea typeface="黑体" panose="02010609060101010101" charset="-122"/>
                <a:cs typeface="黑体" panose="02010609060101010101" charset="-122"/>
              </a:rPr>
              <a:t>推进人才培养体制改革，要树立多样化人才观念，尊重个人选择，鼓励个性发展，关注学生不同特点和个性差异，发展每一个学生的优势潜能。</a:t>
            </a:r>
            <a:endParaRPr lang="zh-CN" sz="2400">
              <a:latin typeface="黑体" panose="02010609060101010101" charset="-122"/>
              <a:ea typeface="黑体" panose="02010609060101010101" charset="-122"/>
              <a:cs typeface="黑体" panose="02010609060101010101" charset="-122"/>
            </a:endParaRPr>
          </a:p>
          <a:p>
            <a:pPr marL="0" indent="609600" eaLnBrk="1" latinLnBrk="0" hangingPunct="1">
              <a:extLst>
                <a:ext uri="{35155182-B16C-46BC-9424-99874614C6A1}">
                  <wpsdc:indentchars xmlns:wpsdc="http://www.wps.cn/officeDocument/2017/drawingmlCustomData" val="200" checksum="4158780845"/>
                </a:ext>
              </a:extLst>
            </a:pPr>
            <a:r>
              <a:rPr lang="zh-CN" sz="2400">
                <a:latin typeface="黑体" panose="02010609060101010101" charset="-122"/>
                <a:ea typeface="黑体" panose="02010609060101010101" charset="-122"/>
                <a:cs typeface="黑体" panose="02010609060101010101" charset="-122"/>
              </a:rPr>
              <a:t>推进分层教学、走班制、学分制、导师制等教学管理制度改革。</a:t>
            </a:r>
            <a:endParaRPr lang="zh-CN" sz="2400">
              <a:latin typeface="黑体" panose="02010609060101010101" charset="-122"/>
              <a:ea typeface="黑体" panose="02010609060101010101" charset="-122"/>
              <a:cs typeface="黑体" panose="02010609060101010101" charset="-122"/>
            </a:endParaRPr>
          </a:p>
          <a:p>
            <a:pPr marL="0" indent="609600" eaLnBrk="1" latinLnBrk="0" hangingPunct="1">
              <a:extLst>
                <a:ext uri="{35155182-B16C-46BC-9424-99874614C6A1}">
                  <wpsdc:indentchars xmlns:wpsdc="http://www.wps.cn/officeDocument/2017/drawingmlCustomData" val="200" checksum="4158780845"/>
                </a:ext>
              </a:extLst>
            </a:pPr>
            <a:r>
              <a:rPr lang="zh-CN" sz="2400">
                <a:latin typeface="黑体" panose="02010609060101010101" charset="-122"/>
                <a:ea typeface="黑体" panose="02010609060101010101" charset="-122"/>
                <a:cs typeface="黑体" panose="02010609060101010101" charset="-122"/>
              </a:rPr>
              <a:t>建立学习困难学生的帮助机制。</a:t>
            </a:r>
            <a:endParaRPr lang="zh-CN" sz="2400">
              <a:latin typeface="黑体" panose="02010609060101010101" charset="-122"/>
              <a:ea typeface="黑体" panose="02010609060101010101" charset="-122"/>
              <a:cs typeface="黑体" panose="02010609060101010101" charset="-122"/>
            </a:endParaRPr>
          </a:p>
          <a:p>
            <a:pPr marL="0" indent="609600" eaLnBrk="1" latinLnBrk="0" hangingPunct="1">
              <a:extLst>
                <a:ext uri="{35155182-B16C-46BC-9424-99874614C6A1}">
                  <wpsdc:indentchars xmlns:wpsdc="http://www.wps.cn/officeDocument/2017/drawingmlCustomData" val="200" checksum="4158780845"/>
                </a:ext>
              </a:extLst>
            </a:pPr>
            <a:r>
              <a:rPr lang="zh-CN" sz="2400">
                <a:latin typeface="黑体" panose="02010609060101010101" charset="-122"/>
                <a:ea typeface="黑体" panose="02010609060101010101" charset="-122"/>
                <a:cs typeface="黑体" panose="02010609060101010101" charset="-122"/>
              </a:rPr>
              <a:t>改进优异学生培养方式，在跳级、转学、转换专业以及选修高一学段课程等方面给予支持和指导。</a:t>
            </a:r>
            <a:endParaRPr lang="zh-CN" sz="2400">
              <a:latin typeface="黑体" panose="02010609060101010101" charset="-122"/>
              <a:ea typeface="黑体" panose="02010609060101010101" charset="-122"/>
              <a:cs typeface="黑体" panose="02010609060101010101" charset="-122"/>
            </a:endParaRPr>
          </a:p>
          <a:p>
            <a:pPr marL="0" indent="609600" eaLnBrk="1" latinLnBrk="0" hangingPunct="1">
              <a:extLst>
                <a:ext uri="{35155182-B16C-46BC-9424-99874614C6A1}">
                  <wpsdc:indentchars xmlns:wpsdc="http://www.wps.cn/officeDocument/2017/drawingmlCustomData" val="200" checksum="4158780845"/>
                </a:ext>
              </a:extLst>
            </a:pPr>
            <a:r>
              <a:rPr lang="zh-CN" sz="2400">
                <a:latin typeface="黑体" panose="02010609060101010101" charset="-122"/>
                <a:ea typeface="黑体" panose="02010609060101010101" charset="-122"/>
                <a:cs typeface="黑体" panose="02010609060101010101" charset="-122"/>
              </a:rPr>
              <a:t>健全公开、平等、竞争、择优的选拔方式，改进中学生升学推荐办法，探索高中、拔尖学生培养模式。</a:t>
            </a:r>
            <a:endParaRPr lang="zh-CN" sz="2400">
              <a:latin typeface="黑体" panose="02010609060101010101" charset="-122"/>
              <a:ea typeface="黑体" panose="02010609060101010101" charset="-122"/>
              <a:cs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 calcmode="lin" valueType="num">
                                      <p:cBhvr>
                                        <p:cTn id="9" dur="500" fill="hold"/>
                                        <p:tgtEl>
                                          <p:spTgt spid="51"/>
                                        </p:tgtEl>
                                        <p:attrNameLst>
                                          <p:attrName>style.rotation</p:attrName>
                                        </p:attrNameLst>
                                      </p:cBhvr>
                                      <p:tavLst>
                                        <p:tav tm="0">
                                          <p:val>
                                            <p:fltVal val="360"/>
                                          </p:val>
                                        </p:tav>
                                        <p:tav tm="100000">
                                          <p:val>
                                            <p:fltVal val="0"/>
                                          </p:val>
                                        </p:tav>
                                      </p:tavLst>
                                    </p:anim>
                                    <p:animEffect transition="in" filter="fade">
                                      <p:cBhvr>
                                        <p:cTn id="10" dur="500"/>
                                        <p:tgtEl>
                                          <p:spTgt spid="51"/>
                                        </p:tgtEl>
                                      </p:cBhvr>
                                    </p:animEffect>
                                  </p:childTnLst>
                                </p:cTn>
                              </p:par>
                            </p:childTnLst>
                          </p:cTn>
                        </p:par>
                        <p:par>
                          <p:cTn id="11" fill="hold">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47"/>
                                        </p:tgtEl>
                                        <p:attrNameLst>
                                          <p:attrName>style.visibility</p:attrName>
                                        </p:attrNameLst>
                                      </p:cBhvr>
                                      <p:to>
                                        <p:strVal val="visible"/>
                                      </p:to>
                                    </p:set>
                                    <p:anim calcmode="lin" valueType="num">
                                      <p:cBhvr>
                                        <p:cTn id="14" dur="500" fill="hold"/>
                                        <p:tgtEl>
                                          <p:spTgt spid="47"/>
                                        </p:tgtEl>
                                        <p:attrNameLst>
                                          <p:attrName>ppt_w</p:attrName>
                                        </p:attrNameLst>
                                      </p:cBhvr>
                                      <p:tavLst>
                                        <p:tav tm="0">
                                          <p:val>
                                            <p:fltVal val="0"/>
                                          </p:val>
                                        </p:tav>
                                        <p:tav tm="100000">
                                          <p:val>
                                            <p:strVal val="#ppt_w"/>
                                          </p:val>
                                        </p:tav>
                                      </p:tavLst>
                                    </p:anim>
                                    <p:anim calcmode="lin" valueType="num">
                                      <p:cBhvr>
                                        <p:cTn id="15" dur="500" fill="hold"/>
                                        <p:tgtEl>
                                          <p:spTgt spid="47"/>
                                        </p:tgtEl>
                                        <p:attrNameLst>
                                          <p:attrName>ppt_h</p:attrName>
                                        </p:attrNameLst>
                                      </p:cBhvr>
                                      <p:tavLst>
                                        <p:tav tm="0">
                                          <p:val>
                                            <p:fltVal val="0"/>
                                          </p:val>
                                        </p:tav>
                                        <p:tav tm="100000">
                                          <p:val>
                                            <p:strVal val="#ppt_h"/>
                                          </p:val>
                                        </p:tav>
                                      </p:tavLst>
                                    </p:anim>
                                    <p:anim calcmode="lin" valueType="num">
                                      <p:cBhvr>
                                        <p:cTn id="16" dur="500" fill="hold"/>
                                        <p:tgtEl>
                                          <p:spTgt spid="47"/>
                                        </p:tgtEl>
                                        <p:attrNameLst>
                                          <p:attrName>style.rotation</p:attrName>
                                        </p:attrNameLst>
                                      </p:cBhvr>
                                      <p:tavLst>
                                        <p:tav tm="0">
                                          <p:val>
                                            <p:fltVal val="360"/>
                                          </p:val>
                                        </p:tav>
                                        <p:tav tm="100000">
                                          <p:val>
                                            <p:fltVal val="0"/>
                                          </p:val>
                                        </p:tav>
                                      </p:tavLst>
                                    </p:anim>
                                    <p:animEffect transition="in" filter="fade">
                                      <p:cBhvr>
                                        <p:cTn id="17" dur="500"/>
                                        <p:tgtEl>
                                          <p:spTgt spid="47"/>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fade">
                                      <p:cBhvr>
                                        <p:cTn id="2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ldLvl="0" animBg="1"/>
      <p:bldP spid="51" grpId="0" bldLvl="0" animBg="1"/>
      <p:bldP spid="5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962527" y="1710391"/>
            <a:ext cx="3061272" cy="3061272"/>
            <a:chOff x="909267" y="1231404"/>
            <a:chExt cx="2506980" cy="2506980"/>
          </a:xfrm>
        </p:grpSpPr>
        <p:sp>
          <p:nvSpPr>
            <p:cNvPr id="3" name="Oval 16"/>
            <p:cNvSpPr/>
            <p:nvPr/>
          </p:nvSpPr>
          <p:spPr>
            <a:xfrm>
              <a:off x="909267" y="1231404"/>
              <a:ext cx="2506980" cy="2506980"/>
            </a:xfrm>
            <a:prstGeom prst="ellipse">
              <a:avLst/>
            </a:prstGeom>
            <a:solidFill>
              <a:schemeClr val="accent1"/>
            </a:solidFill>
            <a:ln w="76200" cmpd="sng">
              <a:noFill/>
            </a:ln>
            <a:effectLst/>
          </p:spPr>
          <p:style>
            <a:lnRef idx="1">
              <a:schemeClr val="accent1"/>
            </a:lnRef>
            <a:fillRef idx="3">
              <a:schemeClr val="accent1"/>
            </a:fillRef>
            <a:effectRef idx="2">
              <a:schemeClr val="accent1"/>
            </a:effectRef>
            <a:fontRef idx="minor">
              <a:schemeClr val="lt1"/>
            </a:fontRef>
          </p:style>
          <p:txBody>
            <a:bodyPr lIns="111638" tIns="55819" rIns="111638" bIns="55819" rtlCol="0" anchor="ctr"/>
            <a:lstStyle/>
            <a:p>
              <a:pPr algn="ctr">
                <a:lnSpc>
                  <a:spcPct val="120000"/>
                </a:lnSpc>
              </a:pP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TextBox 9"/>
            <p:cNvSpPr txBox="1"/>
            <p:nvPr/>
          </p:nvSpPr>
          <p:spPr>
            <a:xfrm>
              <a:off x="1122506" y="2124376"/>
              <a:ext cx="2080093" cy="604787"/>
            </a:xfrm>
            <a:prstGeom prst="rect">
              <a:avLst/>
            </a:prstGeom>
            <a:noFill/>
          </p:spPr>
          <p:txBody>
            <a:bodyPr wrap="none" lIns="0" tIns="0" rIns="0" bIns="0" rtlCol="0">
              <a:spAutoFit/>
            </a:bodyPr>
            <a:lstStyle/>
            <a:p>
              <a:pPr algn="ctr">
                <a:lnSpc>
                  <a:spcPct val="120000"/>
                </a:lnSpc>
              </a:pPr>
              <a:r>
                <a:rPr lang="zh-CN" altLang="en-US" sz="4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培养什么人</a:t>
              </a:r>
              <a:endParaRPr lang="zh-CN" altLang="en-US" sz="4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 name="Oval 17"/>
          <p:cNvSpPr/>
          <p:nvPr/>
        </p:nvSpPr>
        <p:spPr>
          <a:xfrm>
            <a:off x="4906010" y="1113155"/>
            <a:ext cx="2776855" cy="2640330"/>
          </a:xfrm>
          <a:prstGeom prst="ellipse">
            <a:avLst/>
          </a:prstGeom>
          <a:solidFill>
            <a:schemeClr val="accent3"/>
          </a:solidFill>
          <a:ln w="76200" cmpd="sng">
            <a:noFill/>
          </a:ln>
          <a:effectLst/>
        </p:spPr>
        <p:style>
          <a:lnRef idx="1">
            <a:schemeClr val="accent1"/>
          </a:lnRef>
          <a:fillRef idx="3">
            <a:schemeClr val="accent1"/>
          </a:fillRef>
          <a:effectRef idx="2">
            <a:schemeClr val="accent1"/>
          </a:effectRef>
          <a:fontRef idx="minor">
            <a:schemeClr val="lt1"/>
          </a:fontRef>
        </p:style>
        <p:txBody>
          <a:bodyPr lIns="111638" tIns="55819" rIns="111638" bIns="55819" rtlCol="0" anchor="ctr"/>
          <a:lstStyle/>
          <a:p>
            <a:pPr algn="ctr">
              <a:lnSpc>
                <a:spcPct val="120000"/>
              </a:lnSpc>
            </a:pP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TextBox 9"/>
          <p:cNvSpPr txBox="1"/>
          <p:nvPr/>
        </p:nvSpPr>
        <p:spPr>
          <a:xfrm>
            <a:off x="4516310" y="4771742"/>
            <a:ext cx="2308325" cy="1012585"/>
          </a:xfrm>
          <a:prstGeom prst="rect">
            <a:avLst/>
          </a:prstGeom>
          <a:noFill/>
        </p:spPr>
        <p:txBody>
          <a:bodyPr wrap="none" lIns="0" tIns="0" rIns="0" bIns="0" rtlCol="0">
            <a:spAutoFit/>
          </a:bodyPr>
          <a:lstStyle/>
          <a:p>
            <a:pPr algn="ctr">
              <a:lnSpc>
                <a:spcPct val="120000"/>
              </a:lnSpc>
            </a:pPr>
            <a:r>
              <a:rPr lang="zh-CN" altLang="en-US" sz="6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点燃型</a:t>
            </a:r>
            <a:endParaRPr lang="en-US" sz="6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Box 9"/>
          <p:cNvSpPr txBox="1"/>
          <p:nvPr/>
        </p:nvSpPr>
        <p:spPr>
          <a:xfrm>
            <a:off x="5023884" y="2063557"/>
            <a:ext cx="2540000" cy="738505"/>
          </a:xfrm>
          <a:prstGeom prst="rect">
            <a:avLst/>
          </a:prstGeom>
          <a:noFill/>
        </p:spPr>
        <p:txBody>
          <a:bodyPr wrap="none" lIns="0" tIns="0" rIns="0" bIns="0" rtlCol="0">
            <a:spAutoFit/>
          </a:bodyPr>
          <a:lstStyle/>
          <a:p>
            <a:pPr algn="ctr">
              <a:lnSpc>
                <a:spcPct val="120000"/>
              </a:lnSpc>
            </a:pPr>
            <a:r>
              <a:rPr lang="zh-CN" altLang="en-US" sz="4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怎样培养人</a:t>
            </a:r>
            <a:endParaRPr lang="zh-CN" altLang="en-US" sz="4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 name="组合 5"/>
          <p:cNvGrpSpPr/>
          <p:nvPr/>
        </p:nvGrpSpPr>
        <p:grpSpPr>
          <a:xfrm>
            <a:off x="7330817" y="2396191"/>
            <a:ext cx="3618267" cy="3061272"/>
            <a:chOff x="-748567" y="1676024"/>
            <a:chExt cx="2963122" cy="2506980"/>
          </a:xfrm>
        </p:grpSpPr>
        <p:sp>
          <p:nvSpPr>
            <p:cNvPr id="7" name="Oval 16"/>
            <p:cNvSpPr/>
            <p:nvPr/>
          </p:nvSpPr>
          <p:spPr>
            <a:xfrm>
              <a:off x="-748567" y="1676024"/>
              <a:ext cx="2506980" cy="2506980"/>
            </a:xfrm>
            <a:prstGeom prst="ellipse">
              <a:avLst/>
            </a:prstGeom>
            <a:solidFill>
              <a:schemeClr val="accent1"/>
            </a:solidFill>
            <a:ln w="76200" cmpd="sng">
              <a:noFill/>
            </a:ln>
            <a:effectLst/>
          </p:spPr>
          <p:style>
            <a:lnRef idx="1">
              <a:schemeClr val="accent1"/>
            </a:lnRef>
            <a:fillRef idx="3">
              <a:schemeClr val="accent1"/>
            </a:fillRef>
            <a:effectRef idx="2">
              <a:schemeClr val="accent1"/>
            </a:effectRef>
            <a:fontRef idx="minor">
              <a:schemeClr val="lt1"/>
            </a:fontRef>
          </p:style>
          <p:txBody>
            <a:bodyPr lIns="111638" tIns="55819" rIns="111638" bIns="55819" rtlCol="0" anchor="ctr"/>
            <a:p>
              <a:pPr algn="ctr">
                <a:lnSpc>
                  <a:spcPct val="120000"/>
                </a:lnSpc>
              </a:pP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TextBox 9"/>
            <p:cNvSpPr txBox="1"/>
            <p:nvPr/>
          </p:nvSpPr>
          <p:spPr>
            <a:xfrm>
              <a:off x="2110550" y="2124376"/>
              <a:ext cx="104005" cy="604787"/>
            </a:xfrm>
            <a:prstGeom prst="rect">
              <a:avLst/>
            </a:prstGeom>
            <a:noFill/>
          </p:spPr>
          <p:txBody>
            <a:bodyPr wrap="none" lIns="0" tIns="0" rIns="0" bIns="0" rtlCol="0">
              <a:spAutoFit/>
            </a:bodyPr>
            <a:p>
              <a:pPr algn="ctr">
                <a:lnSpc>
                  <a:spcPct val="120000"/>
                </a:lnSpc>
              </a:pPr>
              <a:endParaRPr lang="zh-CN" altLang="en-US" sz="4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9" name="TextBox 9"/>
          <p:cNvSpPr txBox="1"/>
          <p:nvPr/>
        </p:nvSpPr>
        <p:spPr>
          <a:xfrm>
            <a:off x="7591824" y="3474527"/>
            <a:ext cx="2540000" cy="738505"/>
          </a:xfrm>
          <a:prstGeom prst="rect">
            <a:avLst/>
          </a:prstGeom>
          <a:noFill/>
        </p:spPr>
        <p:txBody>
          <a:bodyPr wrap="none" lIns="0" tIns="0" rIns="0" bIns="0" rtlCol="0">
            <a:spAutoFit/>
          </a:bodyPr>
          <a:p>
            <a:pPr algn="ctr">
              <a:lnSpc>
                <a:spcPct val="120000"/>
              </a:lnSpc>
            </a:pPr>
            <a:r>
              <a:rPr lang="zh-CN" altLang="en-US" sz="4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为谁培养人</a:t>
            </a:r>
            <a:endParaRPr lang="zh-CN" altLang="en-US" sz="4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0" name="文本框 99"/>
          <p:cNvSpPr txBox="1"/>
          <p:nvPr/>
        </p:nvSpPr>
        <p:spPr>
          <a:xfrm>
            <a:off x="1245870" y="5010785"/>
            <a:ext cx="6758940" cy="1014730"/>
          </a:xfrm>
          <a:prstGeom prst="rect">
            <a:avLst/>
          </a:prstGeom>
          <a:noFill/>
          <a:ln w="9525">
            <a:noFill/>
          </a:ln>
        </p:spPr>
        <p:txBody>
          <a:bodyPr wrap="square">
            <a:spAutoFit/>
          </a:bodyPr>
          <a:p>
            <a:pPr marL="0" indent="508000" eaLnBrk="1" latinLnBrk="0" hangingPunct="1">
              <a:extLst>
                <a:ext uri="{35155182-B16C-46BC-9424-99874614C6A1}">
                  <wpsdc:indentchars xmlns:wpsdc="http://www.wps.cn/officeDocument/2017/drawingmlCustomData" val="200" checksum="282533468"/>
                </a:ext>
              </a:extLst>
            </a:pPr>
            <a:r>
              <a:rPr lang="zh-CN" sz="2000" b="0">
                <a:ea typeface="黑体" panose="02010609060101010101" charset="-122"/>
              </a:rPr>
              <a:t>基础教育重点发展学前教育，开展更为广泛的社会合作。促使基础教育走上了新的台阶，基础教育均衡和义务教育验收不达标的，不允许新办和升格高等学校。</a:t>
            </a:r>
            <a:endParaRPr lang="zh-CN" altLang="en-US" sz="2000" b="0">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email">
            <a:extLst>
              <a:ext uri="{BEBA8EAE-BF5A-486C-A8C5-ECC9F3942E4B}">
                <a14:imgProps xmlns:a14="http://schemas.microsoft.com/office/drawing/2010/main">
                  <a14:imgLayer r:embed="rId2">
                    <a14:imgEffect>
                      <a14:brightnessContrast contrast="20000"/>
                    </a14:imgEffect>
                  </a14:imgLayer>
                </a14:imgProps>
              </a:ext>
            </a:extLst>
          </a:blip>
          <a:srcRect/>
          <a:stretch>
            <a:fillRect/>
          </a:stretch>
        </p:blipFill>
        <p:spPr>
          <a:xfrm>
            <a:off x="8617588" y="746"/>
            <a:ext cx="1986704" cy="993096"/>
          </a:xfrm>
          <a:custGeom>
            <a:avLst/>
            <a:gdLst>
              <a:gd name="connsiteX0" fmla="*/ 0 w 1413135"/>
              <a:gd name="connsiteY0" fmla="*/ 0 h 706385"/>
              <a:gd name="connsiteX1" fmla="*/ 1413135 w 1413135"/>
              <a:gd name="connsiteY1" fmla="*/ 0 h 706385"/>
              <a:gd name="connsiteX2" fmla="*/ 690511 w 1413135"/>
              <a:gd name="connsiteY2" fmla="*/ 706385 h 706385"/>
              <a:gd name="connsiteX3" fmla="*/ 0 w 1413135"/>
              <a:gd name="connsiteY3" fmla="*/ 0 h 706385"/>
            </a:gdLst>
            <a:ahLst/>
            <a:cxnLst>
              <a:cxn ang="0">
                <a:pos x="connsiteX0" y="connsiteY0"/>
              </a:cxn>
              <a:cxn ang="0">
                <a:pos x="connsiteX1" y="connsiteY1"/>
              </a:cxn>
              <a:cxn ang="0">
                <a:pos x="connsiteX2" y="connsiteY2"/>
              </a:cxn>
              <a:cxn ang="0">
                <a:pos x="connsiteX3" y="connsiteY3"/>
              </a:cxn>
            </a:cxnLst>
            <a:rect l="l" t="t" r="r" b="b"/>
            <a:pathLst>
              <a:path w="1413135" h="706385">
                <a:moveTo>
                  <a:pt x="0" y="0"/>
                </a:moveTo>
                <a:lnTo>
                  <a:pt x="1413135" y="0"/>
                </a:lnTo>
                <a:lnTo>
                  <a:pt x="690511" y="706385"/>
                </a:lnTo>
                <a:lnTo>
                  <a:pt x="0" y="0"/>
                </a:lnTo>
                <a:close/>
              </a:path>
            </a:pathLst>
          </a:custGeom>
        </p:spPr>
      </p:pic>
      <p:pic>
        <p:nvPicPr>
          <p:cNvPr id="7" name="图片 6"/>
          <p:cNvPicPr>
            <a:picLocks noChangeAspect="1"/>
          </p:cNvPicPr>
          <p:nvPr/>
        </p:nvPicPr>
        <p:blipFill>
          <a:blip r:embed="rId3" cstate="email">
            <a:extLst>
              <a:ext uri="{BEBA8EAE-BF5A-486C-A8C5-ECC9F3942E4B}">
                <a14:imgProps xmlns:a14="http://schemas.microsoft.com/office/drawing/2010/main">
                  <a14:imgLayer r:embed="rId4">
                    <a14:imgEffect>
                      <a14:brightnessContrast contrast="20000"/>
                    </a14:imgEffect>
                  </a14:imgLayer>
                </a14:imgProps>
              </a:ext>
            </a:extLst>
          </a:blip>
          <a:srcRect/>
          <a:stretch>
            <a:fillRect/>
          </a:stretch>
        </p:blipFill>
        <p:spPr>
          <a:xfrm>
            <a:off x="10186316" y="745"/>
            <a:ext cx="3607510" cy="4321881"/>
          </a:xfrm>
          <a:custGeom>
            <a:avLst/>
            <a:gdLst>
              <a:gd name="connsiteX0" fmla="*/ 468300 w 2566009"/>
              <a:gd name="connsiteY0" fmla="*/ 0 h 3074138"/>
              <a:gd name="connsiteX1" fmla="*/ 2566009 w 2566009"/>
              <a:gd name="connsiteY1" fmla="*/ 0 h 3074138"/>
              <a:gd name="connsiteX2" fmla="*/ 2566009 w 2566009"/>
              <a:gd name="connsiteY2" fmla="*/ 3065886 h 3074138"/>
              <a:gd name="connsiteX3" fmla="*/ 2557567 w 2566009"/>
              <a:gd name="connsiteY3" fmla="*/ 3074138 h 3074138"/>
              <a:gd name="connsiteX4" fmla="*/ 0 w 2566009"/>
              <a:gd name="connsiteY4" fmla="*/ 457776 h 3074138"/>
              <a:gd name="connsiteX5" fmla="*/ 468300 w 2566009"/>
              <a:gd name="connsiteY5" fmla="*/ 0 h 307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6009" h="3074138">
                <a:moveTo>
                  <a:pt x="468300" y="0"/>
                </a:moveTo>
                <a:lnTo>
                  <a:pt x="2566009" y="0"/>
                </a:lnTo>
                <a:lnTo>
                  <a:pt x="2566009" y="3065886"/>
                </a:lnTo>
                <a:lnTo>
                  <a:pt x="2557567" y="3074138"/>
                </a:lnTo>
                <a:lnTo>
                  <a:pt x="0" y="457776"/>
                </a:lnTo>
                <a:lnTo>
                  <a:pt x="468300" y="0"/>
                </a:lnTo>
                <a:close/>
              </a:path>
            </a:pathLst>
          </a:custGeom>
        </p:spPr>
      </p:pic>
      <p:pic>
        <p:nvPicPr>
          <p:cNvPr id="8" name="图片 7"/>
          <p:cNvPicPr>
            <a:picLocks noChangeAspect="1"/>
          </p:cNvPicPr>
          <p:nvPr/>
        </p:nvPicPr>
        <p:blipFill>
          <a:blip r:embed="rId5" cstate="email"/>
          <a:srcRect/>
          <a:stretch>
            <a:fillRect/>
          </a:stretch>
        </p:blipFill>
        <p:spPr>
          <a:xfrm>
            <a:off x="7497408" y="134204"/>
            <a:ext cx="1931063" cy="1932284"/>
          </a:xfrm>
          <a:custGeom>
            <a:avLst/>
            <a:gdLst>
              <a:gd name="connsiteX0" fmla="*/ 675477 w 1373558"/>
              <a:gd name="connsiteY0" fmla="*/ 0 h 1374427"/>
              <a:gd name="connsiteX1" fmla="*/ 1373558 w 1373558"/>
              <a:gd name="connsiteY1" fmla="*/ 714129 h 1374427"/>
              <a:gd name="connsiteX2" fmla="*/ 698081 w 1373558"/>
              <a:gd name="connsiteY2" fmla="*/ 1374427 h 1374427"/>
              <a:gd name="connsiteX3" fmla="*/ 0 w 1373558"/>
              <a:gd name="connsiteY3" fmla="*/ 660298 h 1374427"/>
              <a:gd name="connsiteX4" fmla="*/ 675477 w 1373558"/>
              <a:gd name="connsiteY4" fmla="*/ 0 h 1374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3558" h="1374427">
                <a:moveTo>
                  <a:pt x="675477" y="0"/>
                </a:moveTo>
                <a:lnTo>
                  <a:pt x="1373558" y="714129"/>
                </a:lnTo>
                <a:lnTo>
                  <a:pt x="698081" y="1374427"/>
                </a:lnTo>
                <a:lnTo>
                  <a:pt x="0" y="660298"/>
                </a:lnTo>
                <a:lnTo>
                  <a:pt x="675477" y="0"/>
                </a:lnTo>
                <a:close/>
              </a:path>
            </a:pathLst>
          </a:custGeom>
        </p:spPr>
      </p:pic>
      <p:pic>
        <p:nvPicPr>
          <p:cNvPr id="11" name="图片 10"/>
          <p:cNvPicPr>
            <a:picLocks noChangeAspect="1"/>
          </p:cNvPicPr>
          <p:nvPr/>
        </p:nvPicPr>
        <p:blipFill>
          <a:blip r:embed="rId6" cstate="email">
            <a:extLst>
              <a:ext uri="{BEBA8EAE-BF5A-486C-A8C5-ECC9F3942E4B}">
                <a14:imgProps xmlns:a14="http://schemas.microsoft.com/office/drawing/2010/main">
                  <a14:imgLayer r:embed="rId7">
                    <a14:imgEffect>
                      <a14:brightnessContrast contrast="20000"/>
                    </a14:imgEffect>
                  </a14:imgLayer>
                </a14:imgProps>
              </a:ext>
            </a:extLst>
          </a:blip>
          <a:srcRect/>
          <a:stretch>
            <a:fillRect/>
          </a:stretch>
        </p:blipFill>
        <p:spPr>
          <a:xfrm>
            <a:off x="8611435" y="794165"/>
            <a:ext cx="2856055" cy="2856055"/>
          </a:xfrm>
          <a:custGeom>
            <a:avLst/>
            <a:gdLst>
              <a:gd name="connsiteX0" fmla="*/ 1027293 w 2031501"/>
              <a:gd name="connsiteY0" fmla="*/ 0 h 2031501"/>
              <a:gd name="connsiteX1" fmla="*/ 2031501 w 2031501"/>
              <a:gd name="connsiteY1" fmla="*/ 1027293 h 2031501"/>
              <a:gd name="connsiteX2" fmla="*/ 1004208 w 2031501"/>
              <a:gd name="connsiteY2" fmla="*/ 2031501 h 2031501"/>
              <a:gd name="connsiteX3" fmla="*/ 0 w 2031501"/>
              <a:gd name="connsiteY3" fmla="*/ 1004208 h 2031501"/>
              <a:gd name="connsiteX4" fmla="*/ 1027293 w 2031501"/>
              <a:gd name="connsiteY4" fmla="*/ 0 h 2031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501" h="2031501">
                <a:moveTo>
                  <a:pt x="1027293" y="0"/>
                </a:moveTo>
                <a:lnTo>
                  <a:pt x="2031501" y="1027293"/>
                </a:lnTo>
                <a:lnTo>
                  <a:pt x="1004208" y="2031501"/>
                </a:lnTo>
                <a:lnTo>
                  <a:pt x="0" y="1004208"/>
                </a:lnTo>
                <a:lnTo>
                  <a:pt x="1027293" y="0"/>
                </a:lnTo>
                <a:close/>
              </a:path>
            </a:pathLst>
          </a:custGeom>
          <a:blipFill dpi="0" rotWithShape="1">
            <a:blip r:embed="rId8" cstate="email"/>
            <a:srcRect/>
            <a:stretch>
              <a:fillRect/>
            </a:stretch>
          </a:blipFill>
        </p:spPr>
      </p:pic>
      <p:pic>
        <p:nvPicPr>
          <p:cNvPr id="13" name="图片 12"/>
          <p:cNvPicPr>
            <a:picLocks noChangeAspect="1"/>
          </p:cNvPicPr>
          <p:nvPr/>
        </p:nvPicPr>
        <p:blipFill>
          <a:blip r:embed="rId9" cstate="email"/>
          <a:srcRect/>
          <a:stretch>
            <a:fillRect/>
          </a:stretch>
        </p:blipFill>
        <p:spPr>
          <a:xfrm>
            <a:off x="6917774" y="1162839"/>
            <a:ext cx="872741" cy="872741"/>
          </a:xfrm>
          <a:custGeom>
            <a:avLst/>
            <a:gdLst>
              <a:gd name="connsiteX0" fmla="*/ 313915 w 620777"/>
              <a:gd name="connsiteY0" fmla="*/ 0 h 620777"/>
              <a:gd name="connsiteX1" fmla="*/ 620777 w 620777"/>
              <a:gd name="connsiteY1" fmla="*/ 313915 h 620777"/>
              <a:gd name="connsiteX2" fmla="*/ 306861 w 620777"/>
              <a:gd name="connsiteY2" fmla="*/ 620777 h 620777"/>
              <a:gd name="connsiteX3" fmla="*/ 0 w 620777"/>
              <a:gd name="connsiteY3" fmla="*/ 306861 h 620777"/>
              <a:gd name="connsiteX4" fmla="*/ 313915 w 620777"/>
              <a:gd name="connsiteY4" fmla="*/ 0 h 620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777" h="620777">
                <a:moveTo>
                  <a:pt x="313915" y="0"/>
                </a:moveTo>
                <a:lnTo>
                  <a:pt x="620777" y="313915"/>
                </a:lnTo>
                <a:lnTo>
                  <a:pt x="306861" y="620777"/>
                </a:lnTo>
                <a:lnTo>
                  <a:pt x="0" y="306861"/>
                </a:lnTo>
                <a:lnTo>
                  <a:pt x="313915" y="0"/>
                </a:lnTo>
                <a:close/>
              </a:path>
            </a:pathLst>
          </a:custGeom>
        </p:spPr>
      </p:pic>
      <p:sp>
        <p:nvSpPr>
          <p:cNvPr id="14" name="矩形 13"/>
          <p:cNvSpPr/>
          <p:nvPr/>
        </p:nvSpPr>
        <p:spPr>
          <a:xfrm rot="2685974">
            <a:off x="10941191" y="2657969"/>
            <a:ext cx="1285540" cy="1285540"/>
          </a:xfrm>
          <a:prstGeom prst="rect">
            <a:avLst/>
          </a:prstGeom>
          <a:solidFill>
            <a:srgbClr val="3C92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p>
        </p:txBody>
      </p:sp>
      <p:sp>
        <p:nvSpPr>
          <p:cNvPr id="15" name="矩形 14"/>
          <p:cNvSpPr/>
          <p:nvPr/>
        </p:nvSpPr>
        <p:spPr>
          <a:xfrm rot="2685974">
            <a:off x="9197183" y="3408585"/>
            <a:ext cx="462575" cy="4625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p>
        </p:txBody>
      </p:sp>
      <p:sp>
        <p:nvSpPr>
          <p:cNvPr id="16" name="矩形 15"/>
          <p:cNvSpPr/>
          <p:nvPr/>
        </p:nvSpPr>
        <p:spPr>
          <a:xfrm rot="2657183">
            <a:off x="7575660" y="1886812"/>
            <a:ext cx="676964" cy="5716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p>
        </p:txBody>
      </p:sp>
      <p:sp>
        <p:nvSpPr>
          <p:cNvPr id="17" name="矩形 16"/>
          <p:cNvSpPr/>
          <p:nvPr/>
        </p:nvSpPr>
        <p:spPr>
          <a:xfrm rot="2685974">
            <a:off x="6377722" y="1413710"/>
            <a:ext cx="359487" cy="3594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p>
        </p:txBody>
      </p:sp>
      <p:sp>
        <p:nvSpPr>
          <p:cNvPr id="18" name="矩形 17"/>
          <p:cNvSpPr/>
          <p:nvPr/>
        </p:nvSpPr>
        <p:spPr>
          <a:xfrm rot="2685974">
            <a:off x="6347106" y="779394"/>
            <a:ext cx="174268" cy="1742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p>
        </p:txBody>
      </p:sp>
      <p:sp>
        <p:nvSpPr>
          <p:cNvPr id="19" name="矩形 18"/>
          <p:cNvSpPr/>
          <p:nvPr/>
        </p:nvSpPr>
        <p:spPr>
          <a:xfrm rot="2685974">
            <a:off x="12934711" y="3829271"/>
            <a:ext cx="174268" cy="174268"/>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p>
        </p:txBody>
      </p:sp>
      <p:sp>
        <p:nvSpPr>
          <p:cNvPr id="20" name="矩形 19"/>
          <p:cNvSpPr/>
          <p:nvPr/>
        </p:nvSpPr>
        <p:spPr>
          <a:xfrm rot="2731766">
            <a:off x="7910435" y="2597083"/>
            <a:ext cx="1115261" cy="1130952"/>
          </a:xfrm>
          <a:prstGeom prst="rect">
            <a:avLst/>
          </a:prstGeom>
          <a:solidFill>
            <a:srgbClr val="3C92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p>
        </p:txBody>
      </p:sp>
      <p:sp>
        <p:nvSpPr>
          <p:cNvPr id="21" name="矩形 20"/>
          <p:cNvSpPr/>
          <p:nvPr/>
        </p:nvSpPr>
        <p:spPr>
          <a:xfrm rot="2685974">
            <a:off x="7326782" y="3358029"/>
            <a:ext cx="462575" cy="4625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p>
        </p:txBody>
      </p:sp>
      <p:sp>
        <p:nvSpPr>
          <p:cNvPr id="22" name="矩形 21"/>
          <p:cNvSpPr/>
          <p:nvPr/>
        </p:nvSpPr>
        <p:spPr>
          <a:xfrm rot="2685974">
            <a:off x="6919807" y="3502182"/>
            <a:ext cx="174268" cy="174268"/>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p>
        </p:txBody>
      </p:sp>
      <p:sp>
        <p:nvSpPr>
          <p:cNvPr id="23" name="任意多边形 22"/>
          <p:cNvSpPr/>
          <p:nvPr/>
        </p:nvSpPr>
        <p:spPr>
          <a:xfrm rot="2680233">
            <a:off x="7110981" y="5138092"/>
            <a:ext cx="7582508" cy="6676898"/>
          </a:xfrm>
          <a:custGeom>
            <a:avLst/>
            <a:gdLst>
              <a:gd name="connsiteX0" fmla="*/ 0 w 5393410"/>
              <a:gd name="connsiteY0" fmla="*/ 0 h 4749253"/>
              <a:gd name="connsiteX1" fmla="*/ 4406292 w 5393410"/>
              <a:gd name="connsiteY1" fmla="*/ 0 h 4749253"/>
              <a:gd name="connsiteX2" fmla="*/ 5393410 w 5393410"/>
              <a:gd name="connsiteY2" fmla="*/ 998536 h 4749253"/>
              <a:gd name="connsiteX3" fmla="*/ 1599309 w 5393410"/>
              <a:gd name="connsiteY3" fmla="*/ 4749253 h 4749253"/>
              <a:gd name="connsiteX4" fmla="*/ 0 w 5393410"/>
              <a:gd name="connsiteY4" fmla="*/ 4749253 h 4749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3410" h="4749253">
                <a:moveTo>
                  <a:pt x="0" y="0"/>
                </a:moveTo>
                <a:lnTo>
                  <a:pt x="4406292" y="0"/>
                </a:lnTo>
                <a:lnTo>
                  <a:pt x="5393410" y="998536"/>
                </a:lnTo>
                <a:lnTo>
                  <a:pt x="1599309" y="4749253"/>
                </a:lnTo>
                <a:lnTo>
                  <a:pt x="0" y="4749253"/>
                </a:lnTo>
                <a:close/>
              </a:path>
            </a:pathLst>
          </a:custGeom>
          <a:solidFill>
            <a:srgbClr val="40D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p>
        </p:txBody>
      </p:sp>
      <p:cxnSp>
        <p:nvCxnSpPr>
          <p:cNvPr id="24" name="直接连接符 23"/>
          <p:cNvCxnSpPr/>
          <p:nvPr/>
        </p:nvCxnSpPr>
        <p:spPr>
          <a:xfrm>
            <a:off x="10547363" y="3793618"/>
            <a:ext cx="4411161" cy="4305269"/>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6254345" y="3836023"/>
            <a:ext cx="4294957" cy="4313861"/>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5323937" y="8161656"/>
            <a:ext cx="4411161" cy="4305269"/>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05736" y="4039812"/>
            <a:ext cx="5951893" cy="784702"/>
          </a:xfrm>
          <a:prstGeom prst="rect">
            <a:avLst/>
          </a:prstGeom>
          <a:noFill/>
        </p:spPr>
        <p:txBody>
          <a:bodyPr wrap="square" rtlCol="0">
            <a:spAutoFit/>
          </a:bodyPr>
          <a:lstStyle/>
          <a:p>
            <a:pPr algn="ctr"/>
            <a:r>
              <a:rPr lang="zh-CN" altLang="en-US" sz="4500" b="1" dirty="0">
                <a:solidFill>
                  <a:schemeClr val="accent1"/>
                </a:solidFill>
                <a:latin typeface="微软雅黑" panose="020B0503020204020204" pitchFamily="34" charset="-122"/>
                <a:ea typeface="微软雅黑" panose="020B0503020204020204" pitchFamily="34" charset="-122"/>
              </a:rPr>
              <a:t>感谢聆听 敬请批评</a:t>
            </a:r>
            <a:endParaRPr lang="zh-CN" altLang="en-US" sz="4500" b="1" dirty="0">
              <a:solidFill>
                <a:schemeClr val="accent1"/>
              </a:solidFill>
              <a:latin typeface="微软雅黑" panose="020B0503020204020204" pitchFamily="34" charset="-122"/>
              <a:ea typeface="微软雅黑" panose="020B0503020204020204" pitchFamily="34" charset="-122"/>
            </a:endParaRPr>
          </a:p>
        </p:txBody>
      </p:sp>
      <p:cxnSp>
        <p:nvCxnSpPr>
          <p:cNvPr id="30" name="直接连接符 29"/>
          <p:cNvCxnSpPr/>
          <p:nvPr/>
        </p:nvCxnSpPr>
        <p:spPr>
          <a:xfrm>
            <a:off x="596900" y="5071310"/>
            <a:ext cx="5803900" cy="1504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596900" y="5124637"/>
            <a:ext cx="3376245" cy="438453"/>
          </a:xfrm>
          <a:prstGeom prst="rect">
            <a:avLst/>
          </a:prstGeom>
          <a:noFill/>
          <a:ln>
            <a:noFill/>
          </a:ln>
          <a:effectLst/>
        </p:spPr>
        <p:txBody>
          <a:bodyPr wrap="none">
            <a:spAutoFit/>
          </a:bodyPr>
          <a:lstStyle/>
          <a:p>
            <a:r>
              <a:rPr lang="zh-CN" altLang="en-US" sz="2250" dirty="0">
                <a:solidFill>
                  <a:schemeClr val="bg1"/>
                </a:solidFill>
                <a:latin typeface="微软雅黑" panose="020B0503020204020204" pitchFamily="34" charset="-122"/>
                <a:ea typeface="微软雅黑" panose="020B0503020204020204" pitchFamily="34" charset="-122"/>
              </a:rPr>
              <a:t>答辩团队：中学</a:t>
            </a:r>
            <a:r>
              <a:rPr lang="en-US" altLang="zh-CN" sz="2250" dirty="0">
                <a:solidFill>
                  <a:schemeClr val="bg1"/>
                </a:solidFill>
                <a:latin typeface="微软雅黑" panose="020B0503020204020204" pitchFamily="34" charset="-122"/>
                <a:ea typeface="微软雅黑" panose="020B0503020204020204" pitchFamily="34" charset="-122"/>
              </a:rPr>
              <a:t>1</a:t>
            </a:r>
            <a:r>
              <a:rPr lang="zh-CN" altLang="en-US" sz="2250" dirty="0">
                <a:solidFill>
                  <a:schemeClr val="bg1"/>
                </a:solidFill>
                <a:latin typeface="微软雅黑" panose="020B0503020204020204" pitchFamily="34" charset="-122"/>
                <a:ea typeface="微软雅黑" panose="020B0503020204020204" pitchFamily="34" charset="-122"/>
              </a:rPr>
              <a:t>班 </a:t>
            </a:r>
            <a:r>
              <a:rPr lang="en-US" altLang="zh-CN" sz="2250" dirty="0">
                <a:solidFill>
                  <a:schemeClr val="bg1"/>
                </a:solidFill>
                <a:latin typeface="微软雅黑" panose="020B0503020204020204" pitchFamily="34" charset="-122"/>
                <a:ea typeface="微软雅黑" panose="020B0503020204020204" pitchFamily="34" charset="-122"/>
              </a:rPr>
              <a:t>12</a:t>
            </a:r>
            <a:r>
              <a:rPr lang="zh-CN" altLang="en-US" sz="2250" dirty="0">
                <a:solidFill>
                  <a:schemeClr val="bg1"/>
                </a:solidFill>
                <a:latin typeface="微软雅黑" panose="020B0503020204020204" pitchFamily="34" charset="-122"/>
                <a:ea typeface="微软雅黑" panose="020B0503020204020204" pitchFamily="34" charset="-122"/>
              </a:rPr>
              <a:t>组</a:t>
            </a:r>
            <a:endParaRPr lang="zh-CN" altLang="en-US" sz="225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nodeType="withEffect">
                                  <p:stCondLst>
                                    <p:cond delay="20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par>
                                <p:cTn id="17" presetID="31" presetClass="entr" presetSubtype="0" fill="hold" nodeType="withEffect">
                                  <p:stCondLst>
                                    <p:cond delay="30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par>
                                <p:cTn id="23" presetID="3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style.rotation</p:attrName>
                                        </p:attrNameLst>
                                      </p:cBhvr>
                                      <p:tavLst>
                                        <p:tav tm="0">
                                          <p:val>
                                            <p:fltVal val="90"/>
                                          </p:val>
                                        </p:tav>
                                        <p:tav tm="100000">
                                          <p:val>
                                            <p:fltVal val="0"/>
                                          </p:val>
                                        </p:tav>
                                      </p:tavLst>
                                    </p:anim>
                                    <p:animEffect transition="in" filter="fade">
                                      <p:cBhvr>
                                        <p:cTn id="28" dur="1000"/>
                                        <p:tgtEl>
                                          <p:spTgt spid="11"/>
                                        </p:tgtEl>
                                      </p:cBhvr>
                                    </p:animEffect>
                                  </p:childTnLst>
                                </p:cTn>
                              </p:par>
                              <p:par>
                                <p:cTn id="29" presetID="31" presetClass="entr" presetSubtype="0" fill="hold" nodeType="withEffect">
                                  <p:stCondLst>
                                    <p:cond delay="40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 calcmode="lin" valueType="num">
                                      <p:cBhvr>
                                        <p:cTn id="39" dur="1000" fill="hold"/>
                                        <p:tgtEl>
                                          <p:spTgt spid="14"/>
                                        </p:tgtEl>
                                        <p:attrNameLst>
                                          <p:attrName>style.rotation</p:attrName>
                                        </p:attrNameLst>
                                      </p:cBhvr>
                                      <p:tavLst>
                                        <p:tav tm="0">
                                          <p:val>
                                            <p:fltVal val="90"/>
                                          </p:val>
                                        </p:tav>
                                        <p:tav tm="100000">
                                          <p:val>
                                            <p:fltVal val="0"/>
                                          </p:val>
                                        </p:tav>
                                      </p:tavLst>
                                    </p:anim>
                                    <p:animEffect transition="in" filter="fade">
                                      <p:cBhvr>
                                        <p:cTn id="40" dur="1000"/>
                                        <p:tgtEl>
                                          <p:spTgt spid="14"/>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200" fill="hold"/>
                                        <p:tgtEl>
                                          <p:spTgt spid="15"/>
                                        </p:tgtEl>
                                        <p:attrNameLst>
                                          <p:attrName>ppt_w</p:attrName>
                                        </p:attrNameLst>
                                      </p:cBhvr>
                                      <p:tavLst>
                                        <p:tav tm="0">
                                          <p:val>
                                            <p:fltVal val="0"/>
                                          </p:val>
                                        </p:tav>
                                        <p:tav tm="100000">
                                          <p:val>
                                            <p:strVal val="#ppt_w"/>
                                          </p:val>
                                        </p:tav>
                                      </p:tavLst>
                                    </p:anim>
                                    <p:anim calcmode="lin" valueType="num">
                                      <p:cBhvr>
                                        <p:cTn id="44" dur="1200" fill="hold"/>
                                        <p:tgtEl>
                                          <p:spTgt spid="15"/>
                                        </p:tgtEl>
                                        <p:attrNameLst>
                                          <p:attrName>ppt_h</p:attrName>
                                        </p:attrNameLst>
                                      </p:cBhvr>
                                      <p:tavLst>
                                        <p:tav tm="0">
                                          <p:val>
                                            <p:fltVal val="0"/>
                                          </p:val>
                                        </p:tav>
                                        <p:tav tm="100000">
                                          <p:val>
                                            <p:strVal val="#ppt_h"/>
                                          </p:val>
                                        </p:tav>
                                      </p:tavLst>
                                    </p:anim>
                                    <p:anim calcmode="lin" valueType="num">
                                      <p:cBhvr>
                                        <p:cTn id="45" dur="1200" fill="hold"/>
                                        <p:tgtEl>
                                          <p:spTgt spid="15"/>
                                        </p:tgtEl>
                                        <p:attrNameLst>
                                          <p:attrName>style.rotation</p:attrName>
                                        </p:attrNameLst>
                                      </p:cBhvr>
                                      <p:tavLst>
                                        <p:tav tm="0">
                                          <p:val>
                                            <p:fltVal val="90"/>
                                          </p:val>
                                        </p:tav>
                                        <p:tav tm="100000">
                                          <p:val>
                                            <p:fltVal val="0"/>
                                          </p:val>
                                        </p:tav>
                                      </p:tavLst>
                                    </p:anim>
                                    <p:animEffect transition="in" filter="fade">
                                      <p:cBhvr>
                                        <p:cTn id="46" dur="1200"/>
                                        <p:tgtEl>
                                          <p:spTgt spid="15"/>
                                        </p:tgtEl>
                                      </p:cBhvr>
                                    </p:animEffect>
                                  </p:childTnLst>
                                </p:cTn>
                              </p:par>
                              <p:par>
                                <p:cTn id="47" presetID="31" presetClass="entr" presetSubtype="0" fill="hold" grpId="0" nodeType="withEffect">
                                  <p:stCondLst>
                                    <p:cond delay="3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1000" fill="hold"/>
                                        <p:tgtEl>
                                          <p:spTgt spid="16"/>
                                        </p:tgtEl>
                                        <p:attrNameLst>
                                          <p:attrName>ppt_w</p:attrName>
                                        </p:attrNameLst>
                                      </p:cBhvr>
                                      <p:tavLst>
                                        <p:tav tm="0">
                                          <p:val>
                                            <p:fltVal val="0"/>
                                          </p:val>
                                        </p:tav>
                                        <p:tav tm="100000">
                                          <p:val>
                                            <p:strVal val="#ppt_w"/>
                                          </p:val>
                                        </p:tav>
                                      </p:tavLst>
                                    </p:anim>
                                    <p:anim calcmode="lin" valueType="num">
                                      <p:cBhvr>
                                        <p:cTn id="50" dur="1000" fill="hold"/>
                                        <p:tgtEl>
                                          <p:spTgt spid="16"/>
                                        </p:tgtEl>
                                        <p:attrNameLst>
                                          <p:attrName>ppt_h</p:attrName>
                                        </p:attrNameLst>
                                      </p:cBhvr>
                                      <p:tavLst>
                                        <p:tav tm="0">
                                          <p:val>
                                            <p:fltVal val="0"/>
                                          </p:val>
                                        </p:tav>
                                        <p:tav tm="100000">
                                          <p:val>
                                            <p:strVal val="#ppt_h"/>
                                          </p:val>
                                        </p:tav>
                                      </p:tavLst>
                                    </p:anim>
                                    <p:anim calcmode="lin" valueType="num">
                                      <p:cBhvr>
                                        <p:cTn id="51" dur="1000" fill="hold"/>
                                        <p:tgtEl>
                                          <p:spTgt spid="16"/>
                                        </p:tgtEl>
                                        <p:attrNameLst>
                                          <p:attrName>style.rotation</p:attrName>
                                        </p:attrNameLst>
                                      </p:cBhvr>
                                      <p:tavLst>
                                        <p:tav tm="0">
                                          <p:val>
                                            <p:fltVal val="90"/>
                                          </p:val>
                                        </p:tav>
                                        <p:tav tm="100000">
                                          <p:val>
                                            <p:fltVal val="0"/>
                                          </p:val>
                                        </p:tav>
                                      </p:tavLst>
                                    </p:anim>
                                    <p:animEffect transition="in" filter="fade">
                                      <p:cBhvr>
                                        <p:cTn id="52" dur="1000"/>
                                        <p:tgtEl>
                                          <p:spTgt spid="16"/>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1000" fill="hold"/>
                                        <p:tgtEl>
                                          <p:spTgt spid="17"/>
                                        </p:tgtEl>
                                        <p:attrNameLst>
                                          <p:attrName>ppt_w</p:attrName>
                                        </p:attrNameLst>
                                      </p:cBhvr>
                                      <p:tavLst>
                                        <p:tav tm="0">
                                          <p:val>
                                            <p:fltVal val="0"/>
                                          </p:val>
                                        </p:tav>
                                        <p:tav tm="100000">
                                          <p:val>
                                            <p:strVal val="#ppt_w"/>
                                          </p:val>
                                        </p:tav>
                                      </p:tavLst>
                                    </p:anim>
                                    <p:anim calcmode="lin" valueType="num">
                                      <p:cBhvr>
                                        <p:cTn id="56" dur="1000" fill="hold"/>
                                        <p:tgtEl>
                                          <p:spTgt spid="17"/>
                                        </p:tgtEl>
                                        <p:attrNameLst>
                                          <p:attrName>ppt_h</p:attrName>
                                        </p:attrNameLst>
                                      </p:cBhvr>
                                      <p:tavLst>
                                        <p:tav tm="0">
                                          <p:val>
                                            <p:fltVal val="0"/>
                                          </p:val>
                                        </p:tav>
                                        <p:tav tm="100000">
                                          <p:val>
                                            <p:strVal val="#ppt_h"/>
                                          </p:val>
                                        </p:tav>
                                      </p:tavLst>
                                    </p:anim>
                                    <p:anim calcmode="lin" valueType="num">
                                      <p:cBhvr>
                                        <p:cTn id="57" dur="1000" fill="hold"/>
                                        <p:tgtEl>
                                          <p:spTgt spid="17"/>
                                        </p:tgtEl>
                                        <p:attrNameLst>
                                          <p:attrName>style.rotation</p:attrName>
                                        </p:attrNameLst>
                                      </p:cBhvr>
                                      <p:tavLst>
                                        <p:tav tm="0">
                                          <p:val>
                                            <p:fltVal val="90"/>
                                          </p:val>
                                        </p:tav>
                                        <p:tav tm="100000">
                                          <p:val>
                                            <p:fltVal val="0"/>
                                          </p:val>
                                        </p:tav>
                                      </p:tavLst>
                                    </p:anim>
                                    <p:animEffect transition="in" filter="fade">
                                      <p:cBhvr>
                                        <p:cTn id="58" dur="1000"/>
                                        <p:tgtEl>
                                          <p:spTgt spid="17"/>
                                        </p:tgtEl>
                                      </p:cBhvr>
                                    </p:animEffect>
                                  </p:childTnLst>
                                </p:cTn>
                              </p:par>
                              <p:par>
                                <p:cTn id="59" presetID="31" presetClass="entr" presetSubtype="0" fill="hold" grpId="0" nodeType="withEffect">
                                  <p:stCondLst>
                                    <p:cond delay="700"/>
                                  </p:stCondLst>
                                  <p:childTnLst>
                                    <p:set>
                                      <p:cBhvr>
                                        <p:cTn id="60" dur="1" fill="hold">
                                          <p:stCondLst>
                                            <p:cond delay="0"/>
                                          </p:stCondLst>
                                        </p:cTn>
                                        <p:tgtEl>
                                          <p:spTgt spid="18"/>
                                        </p:tgtEl>
                                        <p:attrNameLst>
                                          <p:attrName>style.visibility</p:attrName>
                                        </p:attrNameLst>
                                      </p:cBhvr>
                                      <p:to>
                                        <p:strVal val="visible"/>
                                      </p:to>
                                    </p:set>
                                    <p:anim calcmode="lin" valueType="num">
                                      <p:cBhvr>
                                        <p:cTn id="61" dur="1000" fill="hold"/>
                                        <p:tgtEl>
                                          <p:spTgt spid="18"/>
                                        </p:tgtEl>
                                        <p:attrNameLst>
                                          <p:attrName>ppt_w</p:attrName>
                                        </p:attrNameLst>
                                      </p:cBhvr>
                                      <p:tavLst>
                                        <p:tav tm="0">
                                          <p:val>
                                            <p:fltVal val="0"/>
                                          </p:val>
                                        </p:tav>
                                        <p:tav tm="100000">
                                          <p:val>
                                            <p:strVal val="#ppt_w"/>
                                          </p:val>
                                        </p:tav>
                                      </p:tavLst>
                                    </p:anim>
                                    <p:anim calcmode="lin" valueType="num">
                                      <p:cBhvr>
                                        <p:cTn id="62" dur="1000" fill="hold"/>
                                        <p:tgtEl>
                                          <p:spTgt spid="18"/>
                                        </p:tgtEl>
                                        <p:attrNameLst>
                                          <p:attrName>ppt_h</p:attrName>
                                        </p:attrNameLst>
                                      </p:cBhvr>
                                      <p:tavLst>
                                        <p:tav tm="0">
                                          <p:val>
                                            <p:fltVal val="0"/>
                                          </p:val>
                                        </p:tav>
                                        <p:tav tm="100000">
                                          <p:val>
                                            <p:strVal val="#ppt_h"/>
                                          </p:val>
                                        </p:tav>
                                      </p:tavLst>
                                    </p:anim>
                                    <p:anim calcmode="lin" valueType="num">
                                      <p:cBhvr>
                                        <p:cTn id="63" dur="1000" fill="hold"/>
                                        <p:tgtEl>
                                          <p:spTgt spid="18"/>
                                        </p:tgtEl>
                                        <p:attrNameLst>
                                          <p:attrName>style.rotation</p:attrName>
                                        </p:attrNameLst>
                                      </p:cBhvr>
                                      <p:tavLst>
                                        <p:tav tm="0">
                                          <p:val>
                                            <p:fltVal val="90"/>
                                          </p:val>
                                        </p:tav>
                                        <p:tav tm="100000">
                                          <p:val>
                                            <p:fltVal val="0"/>
                                          </p:val>
                                        </p:tav>
                                      </p:tavLst>
                                    </p:anim>
                                    <p:animEffect transition="in" filter="fade">
                                      <p:cBhvr>
                                        <p:cTn id="64" dur="1000"/>
                                        <p:tgtEl>
                                          <p:spTgt spid="18"/>
                                        </p:tgtEl>
                                      </p:cBhvr>
                                    </p:animEffect>
                                  </p:childTnLst>
                                </p:cTn>
                              </p:par>
                              <p:par>
                                <p:cTn id="65" presetID="31" presetClass="entr" presetSubtype="0" fill="hold" grpId="0" nodeType="withEffect">
                                  <p:stCondLst>
                                    <p:cond delay="200"/>
                                  </p:stCondLst>
                                  <p:childTnLst>
                                    <p:set>
                                      <p:cBhvr>
                                        <p:cTn id="66" dur="1" fill="hold">
                                          <p:stCondLst>
                                            <p:cond delay="0"/>
                                          </p:stCondLst>
                                        </p:cTn>
                                        <p:tgtEl>
                                          <p:spTgt spid="19"/>
                                        </p:tgtEl>
                                        <p:attrNameLst>
                                          <p:attrName>style.visibility</p:attrName>
                                        </p:attrNameLst>
                                      </p:cBhvr>
                                      <p:to>
                                        <p:strVal val="visible"/>
                                      </p:to>
                                    </p:set>
                                    <p:anim calcmode="lin" valueType="num">
                                      <p:cBhvr>
                                        <p:cTn id="67" dur="1000" fill="hold"/>
                                        <p:tgtEl>
                                          <p:spTgt spid="19"/>
                                        </p:tgtEl>
                                        <p:attrNameLst>
                                          <p:attrName>ppt_w</p:attrName>
                                        </p:attrNameLst>
                                      </p:cBhvr>
                                      <p:tavLst>
                                        <p:tav tm="0">
                                          <p:val>
                                            <p:fltVal val="0"/>
                                          </p:val>
                                        </p:tav>
                                        <p:tav tm="100000">
                                          <p:val>
                                            <p:strVal val="#ppt_w"/>
                                          </p:val>
                                        </p:tav>
                                      </p:tavLst>
                                    </p:anim>
                                    <p:anim calcmode="lin" valueType="num">
                                      <p:cBhvr>
                                        <p:cTn id="68" dur="1000" fill="hold"/>
                                        <p:tgtEl>
                                          <p:spTgt spid="19"/>
                                        </p:tgtEl>
                                        <p:attrNameLst>
                                          <p:attrName>ppt_h</p:attrName>
                                        </p:attrNameLst>
                                      </p:cBhvr>
                                      <p:tavLst>
                                        <p:tav tm="0">
                                          <p:val>
                                            <p:fltVal val="0"/>
                                          </p:val>
                                        </p:tav>
                                        <p:tav tm="100000">
                                          <p:val>
                                            <p:strVal val="#ppt_h"/>
                                          </p:val>
                                        </p:tav>
                                      </p:tavLst>
                                    </p:anim>
                                    <p:anim calcmode="lin" valueType="num">
                                      <p:cBhvr>
                                        <p:cTn id="69" dur="1000" fill="hold"/>
                                        <p:tgtEl>
                                          <p:spTgt spid="19"/>
                                        </p:tgtEl>
                                        <p:attrNameLst>
                                          <p:attrName>style.rotation</p:attrName>
                                        </p:attrNameLst>
                                      </p:cBhvr>
                                      <p:tavLst>
                                        <p:tav tm="0">
                                          <p:val>
                                            <p:fltVal val="90"/>
                                          </p:val>
                                        </p:tav>
                                        <p:tav tm="100000">
                                          <p:val>
                                            <p:fltVal val="0"/>
                                          </p:val>
                                        </p:tav>
                                      </p:tavLst>
                                    </p:anim>
                                    <p:animEffect transition="in" filter="fade">
                                      <p:cBhvr>
                                        <p:cTn id="70" dur="1000"/>
                                        <p:tgtEl>
                                          <p:spTgt spid="19"/>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1000" fill="hold"/>
                                        <p:tgtEl>
                                          <p:spTgt spid="20"/>
                                        </p:tgtEl>
                                        <p:attrNameLst>
                                          <p:attrName>ppt_w</p:attrName>
                                        </p:attrNameLst>
                                      </p:cBhvr>
                                      <p:tavLst>
                                        <p:tav tm="0">
                                          <p:val>
                                            <p:fltVal val="0"/>
                                          </p:val>
                                        </p:tav>
                                        <p:tav tm="100000">
                                          <p:val>
                                            <p:strVal val="#ppt_w"/>
                                          </p:val>
                                        </p:tav>
                                      </p:tavLst>
                                    </p:anim>
                                    <p:anim calcmode="lin" valueType="num">
                                      <p:cBhvr>
                                        <p:cTn id="74" dur="1000" fill="hold"/>
                                        <p:tgtEl>
                                          <p:spTgt spid="20"/>
                                        </p:tgtEl>
                                        <p:attrNameLst>
                                          <p:attrName>ppt_h</p:attrName>
                                        </p:attrNameLst>
                                      </p:cBhvr>
                                      <p:tavLst>
                                        <p:tav tm="0">
                                          <p:val>
                                            <p:fltVal val="0"/>
                                          </p:val>
                                        </p:tav>
                                        <p:tav tm="100000">
                                          <p:val>
                                            <p:strVal val="#ppt_h"/>
                                          </p:val>
                                        </p:tav>
                                      </p:tavLst>
                                    </p:anim>
                                    <p:anim calcmode="lin" valueType="num">
                                      <p:cBhvr>
                                        <p:cTn id="75" dur="1000" fill="hold"/>
                                        <p:tgtEl>
                                          <p:spTgt spid="20"/>
                                        </p:tgtEl>
                                        <p:attrNameLst>
                                          <p:attrName>style.rotation</p:attrName>
                                        </p:attrNameLst>
                                      </p:cBhvr>
                                      <p:tavLst>
                                        <p:tav tm="0">
                                          <p:val>
                                            <p:fltVal val="90"/>
                                          </p:val>
                                        </p:tav>
                                        <p:tav tm="100000">
                                          <p:val>
                                            <p:fltVal val="0"/>
                                          </p:val>
                                        </p:tav>
                                      </p:tavLst>
                                    </p:anim>
                                    <p:animEffect transition="in" filter="fade">
                                      <p:cBhvr>
                                        <p:cTn id="76" dur="1000"/>
                                        <p:tgtEl>
                                          <p:spTgt spid="20"/>
                                        </p:tgtEl>
                                      </p:cBhvr>
                                    </p:animEffect>
                                  </p:childTnLst>
                                </p:cTn>
                              </p:par>
                              <p:par>
                                <p:cTn id="77" presetID="31" presetClass="entr" presetSubtype="0" fill="hold" grpId="0" nodeType="withEffect">
                                  <p:stCondLst>
                                    <p:cond delay="300"/>
                                  </p:stCondLst>
                                  <p:childTnLst>
                                    <p:set>
                                      <p:cBhvr>
                                        <p:cTn id="78" dur="1" fill="hold">
                                          <p:stCondLst>
                                            <p:cond delay="0"/>
                                          </p:stCondLst>
                                        </p:cTn>
                                        <p:tgtEl>
                                          <p:spTgt spid="21"/>
                                        </p:tgtEl>
                                        <p:attrNameLst>
                                          <p:attrName>style.visibility</p:attrName>
                                        </p:attrNameLst>
                                      </p:cBhvr>
                                      <p:to>
                                        <p:strVal val="visible"/>
                                      </p:to>
                                    </p:set>
                                    <p:anim calcmode="lin" valueType="num">
                                      <p:cBhvr>
                                        <p:cTn id="79" dur="1000" fill="hold"/>
                                        <p:tgtEl>
                                          <p:spTgt spid="21"/>
                                        </p:tgtEl>
                                        <p:attrNameLst>
                                          <p:attrName>ppt_w</p:attrName>
                                        </p:attrNameLst>
                                      </p:cBhvr>
                                      <p:tavLst>
                                        <p:tav tm="0">
                                          <p:val>
                                            <p:fltVal val="0"/>
                                          </p:val>
                                        </p:tav>
                                        <p:tav tm="100000">
                                          <p:val>
                                            <p:strVal val="#ppt_w"/>
                                          </p:val>
                                        </p:tav>
                                      </p:tavLst>
                                    </p:anim>
                                    <p:anim calcmode="lin" valueType="num">
                                      <p:cBhvr>
                                        <p:cTn id="80" dur="1000" fill="hold"/>
                                        <p:tgtEl>
                                          <p:spTgt spid="21"/>
                                        </p:tgtEl>
                                        <p:attrNameLst>
                                          <p:attrName>ppt_h</p:attrName>
                                        </p:attrNameLst>
                                      </p:cBhvr>
                                      <p:tavLst>
                                        <p:tav tm="0">
                                          <p:val>
                                            <p:fltVal val="0"/>
                                          </p:val>
                                        </p:tav>
                                        <p:tav tm="100000">
                                          <p:val>
                                            <p:strVal val="#ppt_h"/>
                                          </p:val>
                                        </p:tav>
                                      </p:tavLst>
                                    </p:anim>
                                    <p:anim calcmode="lin" valueType="num">
                                      <p:cBhvr>
                                        <p:cTn id="81" dur="1000" fill="hold"/>
                                        <p:tgtEl>
                                          <p:spTgt spid="21"/>
                                        </p:tgtEl>
                                        <p:attrNameLst>
                                          <p:attrName>style.rotation</p:attrName>
                                        </p:attrNameLst>
                                      </p:cBhvr>
                                      <p:tavLst>
                                        <p:tav tm="0">
                                          <p:val>
                                            <p:fltVal val="90"/>
                                          </p:val>
                                        </p:tav>
                                        <p:tav tm="100000">
                                          <p:val>
                                            <p:fltVal val="0"/>
                                          </p:val>
                                        </p:tav>
                                      </p:tavLst>
                                    </p:anim>
                                    <p:animEffect transition="in" filter="fade">
                                      <p:cBhvr>
                                        <p:cTn id="82" dur="1000"/>
                                        <p:tgtEl>
                                          <p:spTgt spid="21"/>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1000" fill="hold"/>
                                        <p:tgtEl>
                                          <p:spTgt spid="22"/>
                                        </p:tgtEl>
                                        <p:attrNameLst>
                                          <p:attrName>ppt_w</p:attrName>
                                        </p:attrNameLst>
                                      </p:cBhvr>
                                      <p:tavLst>
                                        <p:tav tm="0">
                                          <p:val>
                                            <p:fltVal val="0"/>
                                          </p:val>
                                        </p:tav>
                                        <p:tav tm="100000">
                                          <p:val>
                                            <p:strVal val="#ppt_w"/>
                                          </p:val>
                                        </p:tav>
                                      </p:tavLst>
                                    </p:anim>
                                    <p:anim calcmode="lin" valueType="num">
                                      <p:cBhvr>
                                        <p:cTn id="86" dur="1000" fill="hold"/>
                                        <p:tgtEl>
                                          <p:spTgt spid="22"/>
                                        </p:tgtEl>
                                        <p:attrNameLst>
                                          <p:attrName>ppt_h</p:attrName>
                                        </p:attrNameLst>
                                      </p:cBhvr>
                                      <p:tavLst>
                                        <p:tav tm="0">
                                          <p:val>
                                            <p:fltVal val="0"/>
                                          </p:val>
                                        </p:tav>
                                        <p:tav tm="100000">
                                          <p:val>
                                            <p:strVal val="#ppt_h"/>
                                          </p:val>
                                        </p:tav>
                                      </p:tavLst>
                                    </p:anim>
                                    <p:anim calcmode="lin" valueType="num">
                                      <p:cBhvr>
                                        <p:cTn id="87" dur="1000" fill="hold"/>
                                        <p:tgtEl>
                                          <p:spTgt spid="22"/>
                                        </p:tgtEl>
                                        <p:attrNameLst>
                                          <p:attrName>style.rotation</p:attrName>
                                        </p:attrNameLst>
                                      </p:cBhvr>
                                      <p:tavLst>
                                        <p:tav tm="0">
                                          <p:val>
                                            <p:fltVal val="90"/>
                                          </p:val>
                                        </p:tav>
                                        <p:tav tm="100000">
                                          <p:val>
                                            <p:fltVal val="0"/>
                                          </p:val>
                                        </p:tav>
                                      </p:tavLst>
                                    </p:anim>
                                    <p:animEffect transition="in" filter="fade">
                                      <p:cBhvr>
                                        <p:cTn id="88" dur="1000"/>
                                        <p:tgtEl>
                                          <p:spTgt spid="22"/>
                                        </p:tgtEl>
                                      </p:cBhvr>
                                    </p:animEffect>
                                  </p:childTnLst>
                                </p:cTn>
                              </p:par>
                            </p:childTnLst>
                          </p:cTn>
                        </p:par>
                        <p:par>
                          <p:cTn id="89" fill="hold">
                            <p:stCondLst>
                              <p:cond delay="1000"/>
                            </p:stCondLst>
                            <p:childTnLst>
                              <p:par>
                                <p:cTn id="90" presetID="42" presetClass="entr" presetSubtype="0"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fade">
                                      <p:cBhvr>
                                        <p:cTn id="92" dur="1000"/>
                                        <p:tgtEl>
                                          <p:spTgt spid="23"/>
                                        </p:tgtEl>
                                      </p:cBhvr>
                                    </p:animEffect>
                                    <p:anim calcmode="lin" valueType="num">
                                      <p:cBhvr>
                                        <p:cTn id="93" dur="1000" fill="hold"/>
                                        <p:tgtEl>
                                          <p:spTgt spid="23"/>
                                        </p:tgtEl>
                                        <p:attrNameLst>
                                          <p:attrName>ppt_x</p:attrName>
                                        </p:attrNameLst>
                                      </p:cBhvr>
                                      <p:tavLst>
                                        <p:tav tm="0">
                                          <p:val>
                                            <p:strVal val="#ppt_x"/>
                                          </p:val>
                                        </p:tav>
                                        <p:tav tm="100000">
                                          <p:val>
                                            <p:strVal val="#ppt_x"/>
                                          </p:val>
                                        </p:tav>
                                      </p:tavLst>
                                    </p:anim>
                                    <p:anim calcmode="lin" valueType="num">
                                      <p:cBhvr>
                                        <p:cTn id="94" dur="1000" fill="hold"/>
                                        <p:tgtEl>
                                          <p:spTgt spid="23"/>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fade">
                                      <p:cBhvr>
                                        <p:cTn id="97" dur="1000"/>
                                        <p:tgtEl>
                                          <p:spTgt spid="25"/>
                                        </p:tgtEl>
                                      </p:cBhvr>
                                    </p:animEffect>
                                    <p:anim calcmode="lin" valueType="num">
                                      <p:cBhvr>
                                        <p:cTn id="98" dur="1000" fill="hold"/>
                                        <p:tgtEl>
                                          <p:spTgt spid="25"/>
                                        </p:tgtEl>
                                        <p:attrNameLst>
                                          <p:attrName>ppt_x</p:attrName>
                                        </p:attrNameLst>
                                      </p:cBhvr>
                                      <p:tavLst>
                                        <p:tav tm="0">
                                          <p:val>
                                            <p:strVal val="#ppt_x"/>
                                          </p:val>
                                        </p:tav>
                                        <p:tav tm="100000">
                                          <p:val>
                                            <p:strVal val="#ppt_x"/>
                                          </p:val>
                                        </p:tav>
                                      </p:tavLst>
                                    </p:anim>
                                    <p:anim calcmode="lin" valueType="num">
                                      <p:cBhvr>
                                        <p:cTn id="99" dur="1000" fill="hold"/>
                                        <p:tgtEl>
                                          <p:spTgt spid="25"/>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000"/>
                                        <p:tgtEl>
                                          <p:spTgt spid="24"/>
                                        </p:tgtEl>
                                      </p:cBhvr>
                                    </p:animEffect>
                                    <p:anim calcmode="lin" valueType="num">
                                      <p:cBhvr>
                                        <p:cTn id="103" dur="1000" fill="hold"/>
                                        <p:tgtEl>
                                          <p:spTgt spid="24"/>
                                        </p:tgtEl>
                                        <p:attrNameLst>
                                          <p:attrName>ppt_x</p:attrName>
                                        </p:attrNameLst>
                                      </p:cBhvr>
                                      <p:tavLst>
                                        <p:tav tm="0">
                                          <p:val>
                                            <p:strVal val="#ppt_x"/>
                                          </p:val>
                                        </p:tav>
                                        <p:tav tm="100000">
                                          <p:val>
                                            <p:strVal val="#ppt_x"/>
                                          </p:val>
                                        </p:tav>
                                      </p:tavLst>
                                    </p:anim>
                                    <p:anim calcmode="lin" valueType="num">
                                      <p:cBhvr>
                                        <p:cTn id="104" dur="1000" fill="hold"/>
                                        <p:tgtEl>
                                          <p:spTgt spid="24"/>
                                        </p:tgtEl>
                                        <p:attrNameLst>
                                          <p:attrName>ppt_y</p:attrName>
                                        </p:attrNameLst>
                                      </p:cBhvr>
                                      <p:tavLst>
                                        <p:tav tm="0">
                                          <p:val>
                                            <p:strVal val="#ppt_y+.1"/>
                                          </p:val>
                                        </p:tav>
                                        <p:tav tm="100000">
                                          <p:val>
                                            <p:strVal val="#ppt_y"/>
                                          </p:val>
                                        </p:tav>
                                      </p:tavLst>
                                    </p:anim>
                                  </p:childTnLst>
                                </p:cTn>
                              </p:par>
                            </p:childTnLst>
                          </p:cTn>
                        </p:par>
                        <p:par>
                          <p:cTn id="105" fill="hold">
                            <p:stCondLst>
                              <p:cond delay="2000"/>
                            </p:stCondLst>
                            <p:childTnLst>
                              <p:par>
                                <p:cTn id="106" presetID="41" presetClass="entr" presetSubtype="0" fill="hold" grpId="0" nodeType="afterEffect">
                                  <p:stCondLst>
                                    <p:cond delay="0"/>
                                  </p:stCondLst>
                                  <p:iterate type="lt">
                                    <p:tmPct val="10000"/>
                                  </p:iterate>
                                  <p:childTnLst>
                                    <p:set>
                                      <p:cBhvr>
                                        <p:cTn id="107" dur="1" fill="hold">
                                          <p:stCondLst>
                                            <p:cond delay="0"/>
                                          </p:stCondLst>
                                        </p:cTn>
                                        <p:tgtEl>
                                          <p:spTgt spid="28"/>
                                        </p:tgtEl>
                                        <p:attrNameLst>
                                          <p:attrName>style.visibility</p:attrName>
                                        </p:attrNameLst>
                                      </p:cBhvr>
                                      <p:to>
                                        <p:strVal val="visible"/>
                                      </p:to>
                                    </p:set>
                                    <p:anim calcmode="lin" valueType="num">
                                      <p:cBhvr>
                                        <p:cTn id="108"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09" dur="500" fill="hold"/>
                                        <p:tgtEl>
                                          <p:spTgt spid="28"/>
                                        </p:tgtEl>
                                        <p:attrNameLst>
                                          <p:attrName>ppt_y</p:attrName>
                                        </p:attrNameLst>
                                      </p:cBhvr>
                                      <p:tavLst>
                                        <p:tav tm="0">
                                          <p:val>
                                            <p:strVal val="#ppt_y"/>
                                          </p:val>
                                        </p:tav>
                                        <p:tav tm="100000">
                                          <p:val>
                                            <p:strVal val="#ppt_y"/>
                                          </p:val>
                                        </p:tav>
                                      </p:tavLst>
                                    </p:anim>
                                    <p:anim calcmode="lin" valueType="num">
                                      <p:cBhvr>
                                        <p:cTn id="110"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11"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12" dur="500" tmFilter="0,0; .5, 1; 1, 1"/>
                                        <p:tgtEl>
                                          <p:spTgt spid="28"/>
                                        </p:tgtEl>
                                      </p:cBhvr>
                                    </p:animEffect>
                                  </p:childTnLst>
                                </p:cTn>
                              </p:par>
                            </p:childTnLst>
                          </p:cTn>
                        </p:par>
                        <p:par>
                          <p:cTn id="113" fill="hold">
                            <p:stCondLst>
                              <p:cond delay="3599"/>
                            </p:stCondLst>
                            <p:childTnLst>
                              <p:par>
                                <p:cTn id="114" presetID="22" presetClass="entr" presetSubtype="8" fill="hold"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wipe(left)">
                                      <p:cBhvr>
                                        <p:cTn id="116" dur="500"/>
                                        <p:tgtEl>
                                          <p:spTgt spid="30"/>
                                        </p:tgtEl>
                                      </p:cBhvr>
                                    </p:animEffect>
                                  </p:childTnLst>
                                </p:cTn>
                              </p:par>
                            </p:childTnLst>
                          </p:cTn>
                        </p:par>
                        <p:par>
                          <p:cTn id="117" fill="hold">
                            <p:stCondLst>
                              <p:cond delay="4099"/>
                            </p:stCondLst>
                            <p:childTnLst>
                              <p:par>
                                <p:cTn id="118" presetID="53" presetClass="entr" presetSubtype="16" fill="hold" grpId="0" nodeType="after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8"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4" name="Freeform 2351"/>
          <p:cNvSpPr/>
          <p:nvPr/>
        </p:nvSpPr>
        <p:spPr bwMode="auto">
          <a:xfrm>
            <a:off x="4218110" y="2071773"/>
            <a:ext cx="4397134" cy="1187385"/>
          </a:xfrm>
          <a:custGeom>
            <a:avLst/>
            <a:gdLst>
              <a:gd name="T0" fmla="*/ 101 w 5540"/>
              <a:gd name="T1" fmla="*/ 0 h 1497"/>
              <a:gd name="T2" fmla="*/ 144 w 5540"/>
              <a:gd name="T3" fmla="*/ 8 h 1497"/>
              <a:gd name="T4" fmla="*/ 226 w 5540"/>
              <a:gd name="T5" fmla="*/ 24 h 1497"/>
              <a:gd name="T6" fmla="*/ 346 w 5540"/>
              <a:gd name="T7" fmla="*/ 44 h 1497"/>
              <a:gd name="T8" fmla="*/ 501 w 5540"/>
              <a:gd name="T9" fmla="*/ 69 h 1497"/>
              <a:gd name="T10" fmla="*/ 687 w 5540"/>
              <a:gd name="T11" fmla="*/ 95 h 1497"/>
              <a:gd name="T12" fmla="*/ 905 w 5540"/>
              <a:gd name="T13" fmla="*/ 122 h 1497"/>
              <a:gd name="T14" fmla="*/ 1150 w 5540"/>
              <a:gd name="T15" fmla="*/ 147 h 1497"/>
              <a:gd name="T16" fmla="*/ 1420 w 5540"/>
              <a:gd name="T17" fmla="*/ 171 h 1497"/>
              <a:gd name="T18" fmla="*/ 1712 w 5540"/>
              <a:gd name="T19" fmla="*/ 189 h 1497"/>
              <a:gd name="T20" fmla="*/ 2023 w 5540"/>
              <a:gd name="T21" fmla="*/ 203 h 1497"/>
              <a:gd name="T22" fmla="*/ 2352 w 5540"/>
              <a:gd name="T23" fmla="*/ 208 h 1497"/>
              <a:gd name="T24" fmla="*/ 2697 w 5540"/>
              <a:gd name="T25" fmla="*/ 204 h 1497"/>
              <a:gd name="T26" fmla="*/ 3053 w 5540"/>
              <a:gd name="T27" fmla="*/ 191 h 1497"/>
              <a:gd name="T28" fmla="*/ 3458 w 5540"/>
              <a:gd name="T29" fmla="*/ 176 h 1497"/>
              <a:gd name="T30" fmla="*/ 3824 w 5540"/>
              <a:gd name="T31" fmla="*/ 169 h 1497"/>
              <a:gd name="T32" fmla="*/ 4154 w 5540"/>
              <a:gd name="T33" fmla="*/ 174 h 1497"/>
              <a:gd name="T34" fmla="*/ 4446 w 5540"/>
              <a:gd name="T35" fmla="*/ 188 h 1497"/>
              <a:gd name="T36" fmla="*/ 4701 w 5540"/>
              <a:gd name="T37" fmla="*/ 210 h 1497"/>
              <a:gd name="T38" fmla="*/ 4922 w 5540"/>
              <a:gd name="T39" fmla="*/ 238 h 1497"/>
              <a:gd name="T40" fmla="*/ 5108 w 5540"/>
              <a:gd name="T41" fmla="*/ 274 h 1497"/>
              <a:gd name="T42" fmla="*/ 5258 w 5540"/>
              <a:gd name="T43" fmla="*/ 313 h 1497"/>
              <a:gd name="T44" fmla="*/ 5376 w 5540"/>
              <a:gd name="T45" fmla="*/ 356 h 1497"/>
              <a:gd name="T46" fmla="*/ 5462 w 5540"/>
              <a:gd name="T47" fmla="*/ 402 h 1497"/>
              <a:gd name="T48" fmla="*/ 5516 w 5540"/>
              <a:gd name="T49" fmla="*/ 448 h 1497"/>
              <a:gd name="T50" fmla="*/ 5540 w 5540"/>
              <a:gd name="T51" fmla="*/ 497 h 1497"/>
              <a:gd name="T52" fmla="*/ 5496 w 5540"/>
              <a:gd name="T53" fmla="*/ 566 h 1497"/>
              <a:gd name="T54" fmla="*/ 5418 w 5540"/>
              <a:gd name="T55" fmla="*/ 623 h 1497"/>
              <a:gd name="T56" fmla="*/ 5310 w 5540"/>
              <a:gd name="T57" fmla="*/ 667 h 1497"/>
              <a:gd name="T58" fmla="*/ 5174 w 5540"/>
              <a:gd name="T59" fmla="*/ 701 h 1497"/>
              <a:gd name="T60" fmla="*/ 5010 w 5540"/>
              <a:gd name="T61" fmla="*/ 727 h 1497"/>
              <a:gd name="T62" fmla="*/ 4822 w 5540"/>
              <a:gd name="T63" fmla="*/ 747 h 1497"/>
              <a:gd name="T64" fmla="*/ 4613 w 5540"/>
              <a:gd name="T65" fmla="*/ 762 h 1497"/>
              <a:gd name="T66" fmla="*/ 4382 w 5540"/>
              <a:gd name="T67" fmla="*/ 776 h 1497"/>
              <a:gd name="T68" fmla="*/ 4133 w 5540"/>
              <a:gd name="T69" fmla="*/ 789 h 1497"/>
              <a:gd name="T70" fmla="*/ 3870 w 5540"/>
              <a:gd name="T71" fmla="*/ 804 h 1497"/>
              <a:gd name="T72" fmla="*/ 3591 w 5540"/>
              <a:gd name="T73" fmla="*/ 823 h 1497"/>
              <a:gd name="T74" fmla="*/ 3304 w 5540"/>
              <a:gd name="T75" fmla="*/ 850 h 1497"/>
              <a:gd name="T76" fmla="*/ 3006 w 5540"/>
              <a:gd name="T77" fmla="*/ 884 h 1497"/>
              <a:gd name="T78" fmla="*/ 2702 w 5540"/>
              <a:gd name="T79" fmla="*/ 928 h 1497"/>
              <a:gd name="T80" fmla="*/ 2393 w 5540"/>
              <a:gd name="T81" fmla="*/ 983 h 1497"/>
              <a:gd name="T82" fmla="*/ 2082 w 5540"/>
              <a:gd name="T83" fmla="*/ 1054 h 1497"/>
              <a:gd name="T84" fmla="*/ 1852 w 5540"/>
              <a:gd name="T85" fmla="*/ 1122 h 1497"/>
              <a:gd name="T86" fmla="*/ 1653 w 5540"/>
              <a:gd name="T87" fmla="*/ 1203 h 1497"/>
              <a:gd name="T88" fmla="*/ 1484 w 5540"/>
              <a:gd name="T89" fmla="*/ 1293 h 1497"/>
              <a:gd name="T90" fmla="*/ 1339 w 5540"/>
              <a:gd name="T91" fmla="*/ 1392 h 1497"/>
              <a:gd name="T92" fmla="*/ 1221 w 5540"/>
              <a:gd name="T93" fmla="*/ 1497 h 1497"/>
              <a:gd name="T94" fmla="*/ 981 w 5540"/>
              <a:gd name="T95" fmla="*/ 1489 h 1497"/>
              <a:gd name="T96" fmla="*/ 745 w 5540"/>
              <a:gd name="T97" fmla="*/ 1477 h 1497"/>
              <a:gd name="T98" fmla="*/ 518 w 5540"/>
              <a:gd name="T99" fmla="*/ 1463 h 1497"/>
              <a:gd name="T100" fmla="*/ 312 w 5540"/>
              <a:gd name="T101" fmla="*/ 1448 h 1497"/>
              <a:gd name="T102" fmla="*/ 137 w 5540"/>
              <a:gd name="T103" fmla="*/ 1433 h 1497"/>
              <a:gd name="T104" fmla="*/ 0 w 5540"/>
              <a:gd name="T105" fmla="*/ 1418 h 1497"/>
              <a:gd name="T106" fmla="*/ 96 w 5540"/>
              <a:gd name="T107" fmla="*/ 0 h 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40" h="1497">
                <a:moveTo>
                  <a:pt x="96" y="0"/>
                </a:moveTo>
                <a:lnTo>
                  <a:pt x="101" y="0"/>
                </a:lnTo>
                <a:lnTo>
                  <a:pt x="117" y="3"/>
                </a:lnTo>
                <a:lnTo>
                  <a:pt x="144" y="8"/>
                </a:lnTo>
                <a:lnTo>
                  <a:pt x="181" y="15"/>
                </a:lnTo>
                <a:lnTo>
                  <a:pt x="226" y="24"/>
                </a:lnTo>
                <a:lnTo>
                  <a:pt x="282" y="34"/>
                </a:lnTo>
                <a:lnTo>
                  <a:pt x="346" y="44"/>
                </a:lnTo>
                <a:lnTo>
                  <a:pt x="419" y="56"/>
                </a:lnTo>
                <a:lnTo>
                  <a:pt x="501" y="69"/>
                </a:lnTo>
                <a:lnTo>
                  <a:pt x="591" y="81"/>
                </a:lnTo>
                <a:lnTo>
                  <a:pt x="687" y="95"/>
                </a:lnTo>
                <a:lnTo>
                  <a:pt x="794" y="108"/>
                </a:lnTo>
                <a:lnTo>
                  <a:pt x="905" y="122"/>
                </a:lnTo>
                <a:lnTo>
                  <a:pt x="1025" y="135"/>
                </a:lnTo>
                <a:lnTo>
                  <a:pt x="1150" y="147"/>
                </a:lnTo>
                <a:lnTo>
                  <a:pt x="1282" y="159"/>
                </a:lnTo>
                <a:lnTo>
                  <a:pt x="1420" y="171"/>
                </a:lnTo>
                <a:lnTo>
                  <a:pt x="1564" y="181"/>
                </a:lnTo>
                <a:lnTo>
                  <a:pt x="1712" y="189"/>
                </a:lnTo>
                <a:lnTo>
                  <a:pt x="1866" y="196"/>
                </a:lnTo>
                <a:lnTo>
                  <a:pt x="2023" y="203"/>
                </a:lnTo>
                <a:lnTo>
                  <a:pt x="2187" y="206"/>
                </a:lnTo>
                <a:lnTo>
                  <a:pt x="2352" y="208"/>
                </a:lnTo>
                <a:lnTo>
                  <a:pt x="2523" y="208"/>
                </a:lnTo>
                <a:lnTo>
                  <a:pt x="2697" y="204"/>
                </a:lnTo>
                <a:lnTo>
                  <a:pt x="2874" y="199"/>
                </a:lnTo>
                <a:lnTo>
                  <a:pt x="3053" y="191"/>
                </a:lnTo>
                <a:lnTo>
                  <a:pt x="3260" y="182"/>
                </a:lnTo>
                <a:lnTo>
                  <a:pt x="3458" y="176"/>
                </a:lnTo>
                <a:lnTo>
                  <a:pt x="3647" y="171"/>
                </a:lnTo>
                <a:lnTo>
                  <a:pt x="3824" y="169"/>
                </a:lnTo>
                <a:lnTo>
                  <a:pt x="3993" y="171"/>
                </a:lnTo>
                <a:lnTo>
                  <a:pt x="4154" y="174"/>
                </a:lnTo>
                <a:lnTo>
                  <a:pt x="4304" y="181"/>
                </a:lnTo>
                <a:lnTo>
                  <a:pt x="4446" y="188"/>
                </a:lnTo>
                <a:lnTo>
                  <a:pt x="4577" y="198"/>
                </a:lnTo>
                <a:lnTo>
                  <a:pt x="4701" y="210"/>
                </a:lnTo>
                <a:lnTo>
                  <a:pt x="4816" y="223"/>
                </a:lnTo>
                <a:lnTo>
                  <a:pt x="4922" y="238"/>
                </a:lnTo>
                <a:lnTo>
                  <a:pt x="5018" y="255"/>
                </a:lnTo>
                <a:lnTo>
                  <a:pt x="5108" y="274"/>
                </a:lnTo>
                <a:lnTo>
                  <a:pt x="5187" y="292"/>
                </a:lnTo>
                <a:lnTo>
                  <a:pt x="5258" y="313"/>
                </a:lnTo>
                <a:lnTo>
                  <a:pt x="5322" y="335"/>
                </a:lnTo>
                <a:lnTo>
                  <a:pt x="5376" y="356"/>
                </a:lnTo>
                <a:lnTo>
                  <a:pt x="5423" y="378"/>
                </a:lnTo>
                <a:lnTo>
                  <a:pt x="5462" y="402"/>
                </a:lnTo>
                <a:lnTo>
                  <a:pt x="5493" y="424"/>
                </a:lnTo>
                <a:lnTo>
                  <a:pt x="5516" y="448"/>
                </a:lnTo>
                <a:lnTo>
                  <a:pt x="5531" y="471"/>
                </a:lnTo>
                <a:lnTo>
                  <a:pt x="5540" y="497"/>
                </a:lnTo>
                <a:lnTo>
                  <a:pt x="5521" y="534"/>
                </a:lnTo>
                <a:lnTo>
                  <a:pt x="5496" y="566"/>
                </a:lnTo>
                <a:lnTo>
                  <a:pt x="5461" y="596"/>
                </a:lnTo>
                <a:lnTo>
                  <a:pt x="5418" y="623"/>
                </a:lnTo>
                <a:lnTo>
                  <a:pt x="5369" y="647"/>
                </a:lnTo>
                <a:lnTo>
                  <a:pt x="5310" y="667"/>
                </a:lnTo>
                <a:lnTo>
                  <a:pt x="5246" y="686"/>
                </a:lnTo>
                <a:lnTo>
                  <a:pt x="5174" y="701"/>
                </a:lnTo>
                <a:lnTo>
                  <a:pt x="5096" y="715"/>
                </a:lnTo>
                <a:lnTo>
                  <a:pt x="5010" y="727"/>
                </a:lnTo>
                <a:lnTo>
                  <a:pt x="4920" y="737"/>
                </a:lnTo>
                <a:lnTo>
                  <a:pt x="4822" y="747"/>
                </a:lnTo>
                <a:lnTo>
                  <a:pt x="4719" y="754"/>
                </a:lnTo>
                <a:lnTo>
                  <a:pt x="4613" y="762"/>
                </a:lnTo>
                <a:lnTo>
                  <a:pt x="4500" y="769"/>
                </a:lnTo>
                <a:lnTo>
                  <a:pt x="4382" y="776"/>
                </a:lnTo>
                <a:lnTo>
                  <a:pt x="4260" y="782"/>
                </a:lnTo>
                <a:lnTo>
                  <a:pt x="4133" y="789"/>
                </a:lnTo>
                <a:lnTo>
                  <a:pt x="4003" y="796"/>
                </a:lnTo>
                <a:lnTo>
                  <a:pt x="3870" y="804"/>
                </a:lnTo>
                <a:lnTo>
                  <a:pt x="3733" y="813"/>
                </a:lnTo>
                <a:lnTo>
                  <a:pt x="3591" y="823"/>
                </a:lnTo>
                <a:lnTo>
                  <a:pt x="3450" y="835"/>
                </a:lnTo>
                <a:lnTo>
                  <a:pt x="3304" y="850"/>
                </a:lnTo>
                <a:lnTo>
                  <a:pt x="3156" y="865"/>
                </a:lnTo>
                <a:lnTo>
                  <a:pt x="3006" y="884"/>
                </a:lnTo>
                <a:lnTo>
                  <a:pt x="2855" y="904"/>
                </a:lnTo>
                <a:lnTo>
                  <a:pt x="2702" y="928"/>
                </a:lnTo>
                <a:lnTo>
                  <a:pt x="2548" y="953"/>
                </a:lnTo>
                <a:lnTo>
                  <a:pt x="2393" y="983"/>
                </a:lnTo>
                <a:lnTo>
                  <a:pt x="2237" y="1017"/>
                </a:lnTo>
                <a:lnTo>
                  <a:pt x="2082" y="1054"/>
                </a:lnTo>
                <a:lnTo>
                  <a:pt x="1964" y="1086"/>
                </a:lnTo>
                <a:lnTo>
                  <a:pt x="1852" y="1122"/>
                </a:lnTo>
                <a:lnTo>
                  <a:pt x="1749" y="1161"/>
                </a:lnTo>
                <a:lnTo>
                  <a:pt x="1653" y="1203"/>
                </a:lnTo>
                <a:lnTo>
                  <a:pt x="1565" y="1247"/>
                </a:lnTo>
                <a:lnTo>
                  <a:pt x="1484" y="1293"/>
                </a:lnTo>
                <a:lnTo>
                  <a:pt x="1408" y="1342"/>
                </a:lnTo>
                <a:lnTo>
                  <a:pt x="1339" y="1392"/>
                </a:lnTo>
                <a:lnTo>
                  <a:pt x="1276" y="1445"/>
                </a:lnTo>
                <a:lnTo>
                  <a:pt x="1221" y="1497"/>
                </a:lnTo>
                <a:lnTo>
                  <a:pt x="1101" y="1494"/>
                </a:lnTo>
                <a:lnTo>
                  <a:pt x="981" y="1489"/>
                </a:lnTo>
                <a:lnTo>
                  <a:pt x="863" y="1483"/>
                </a:lnTo>
                <a:lnTo>
                  <a:pt x="745" y="1477"/>
                </a:lnTo>
                <a:lnTo>
                  <a:pt x="630" y="1470"/>
                </a:lnTo>
                <a:lnTo>
                  <a:pt x="518" y="1463"/>
                </a:lnTo>
                <a:lnTo>
                  <a:pt x="412" y="1455"/>
                </a:lnTo>
                <a:lnTo>
                  <a:pt x="312" y="1448"/>
                </a:lnTo>
                <a:lnTo>
                  <a:pt x="221" y="1440"/>
                </a:lnTo>
                <a:lnTo>
                  <a:pt x="137" y="1433"/>
                </a:lnTo>
                <a:lnTo>
                  <a:pt x="62" y="1424"/>
                </a:lnTo>
                <a:lnTo>
                  <a:pt x="0" y="1418"/>
                </a:lnTo>
                <a:lnTo>
                  <a:pt x="785" y="853"/>
                </a:lnTo>
                <a:lnTo>
                  <a:pt x="96" y="0"/>
                </a:lnTo>
                <a:close/>
              </a:path>
            </a:pathLst>
          </a:custGeom>
          <a:solidFill>
            <a:schemeClr val="accent1">
              <a:lumMod val="50000"/>
            </a:schemeClr>
          </a:solidFill>
          <a:ln w="0">
            <a:noFill/>
            <a:prstDash val="solid"/>
            <a:round/>
          </a:ln>
        </p:spPr>
        <p:txBody>
          <a:bodyPr vert="horz" wrap="square" lIns="91435" tIns="45717" rIns="91435" bIns="45717" numCol="1" anchor="t" anchorCtr="0" compatLnSpc="1"/>
          <a:lstStyle/>
          <a:p>
            <a:pPr>
              <a:lnSpc>
                <a:spcPct val="120000"/>
              </a:lnSpc>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45" name="Freeform 2352"/>
          <p:cNvSpPr>
            <a:spLocks noEditPoints="1"/>
          </p:cNvSpPr>
          <p:nvPr/>
        </p:nvSpPr>
        <p:spPr bwMode="auto">
          <a:xfrm>
            <a:off x="4994354" y="3540129"/>
            <a:ext cx="3227211" cy="1017532"/>
          </a:xfrm>
          <a:custGeom>
            <a:avLst/>
            <a:gdLst>
              <a:gd name="T0" fmla="*/ 0 w 4066"/>
              <a:gd name="T1" fmla="*/ 951 h 1280"/>
              <a:gd name="T2" fmla="*/ 0 w 4066"/>
              <a:gd name="T3" fmla="*/ 951 h 1280"/>
              <a:gd name="T4" fmla="*/ 3571 w 4066"/>
              <a:gd name="T5" fmla="*/ 39 h 1280"/>
              <a:gd name="T6" fmla="*/ 3733 w 4066"/>
              <a:gd name="T7" fmla="*/ 121 h 1280"/>
              <a:gd name="T8" fmla="*/ 3867 w 4066"/>
              <a:gd name="T9" fmla="*/ 207 h 1280"/>
              <a:gd name="T10" fmla="*/ 3968 w 4066"/>
              <a:gd name="T11" fmla="*/ 294 h 1280"/>
              <a:gd name="T12" fmla="*/ 4036 w 4066"/>
              <a:gd name="T13" fmla="*/ 378 h 1280"/>
              <a:gd name="T14" fmla="*/ 4066 w 4066"/>
              <a:gd name="T15" fmla="*/ 459 h 1280"/>
              <a:gd name="T16" fmla="*/ 4064 w 4066"/>
              <a:gd name="T17" fmla="*/ 456 h 1280"/>
              <a:gd name="T18" fmla="*/ 4024 w 4066"/>
              <a:gd name="T19" fmla="*/ 518 h 1280"/>
              <a:gd name="T20" fmla="*/ 3950 w 4066"/>
              <a:gd name="T21" fmla="*/ 566 h 1280"/>
              <a:gd name="T22" fmla="*/ 3845 w 4066"/>
              <a:gd name="T23" fmla="*/ 601 h 1280"/>
              <a:gd name="T24" fmla="*/ 3710 w 4066"/>
              <a:gd name="T25" fmla="*/ 628 h 1280"/>
              <a:gd name="T26" fmla="*/ 3549 w 4066"/>
              <a:gd name="T27" fmla="*/ 647 h 1280"/>
              <a:gd name="T28" fmla="*/ 3367 w 4066"/>
              <a:gd name="T29" fmla="*/ 662 h 1280"/>
              <a:gd name="T30" fmla="*/ 3163 w 4066"/>
              <a:gd name="T31" fmla="*/ 674 h 1280"/>
              <a:gd name="T32" fmla="*/ 2940 w 4066"/>
              <a:gd name="T33" fmla="*/ 686 h 1280"/>
              <a:gd name="T34" fmla="*/ 2702 w 4066"/>
              <a:gd name="T35" fmla="*/ 699 h 1280"/>
              <a:gd name="T36" fmla="*/ 2452 w 4066"/>
              <a:gd name="T37" fmla="*/ 719 h 1280"/>
              <a:gd name="T38" fmla="*/ 2190 w 4066"/>
              <a:gd name="T39" fmla="*/ 745 h 1280"/>
              <a:gd name="T40" fmla="*/ 1920 w 4066"/>
              <a:gd name="T41" fmla="*/ 780 h 1280"/>
              <a:gd name="T42" fmla="*/ 1646 w 4066"/>
              <a:gd name="T43" fmla="*/ 829 h 1280"/>
              <a:gd name="T44" fmla="*/ 1370 w 4066"/>
              <a:gd name="T45" fmla="*/ 890 h 1280"/>
              <a:gd name="T46" fmla="*/ 1153 w 4066"/>
              <a:gd name="T47" fmla="*/ 958 h 1280"/>
              <a:gd name="T48" fmla="*/ 973 w 4066"/>
              <a:gd name="T49" fmla="*/ 1037 h 1280"/>
              <a:gd name="T50" fmla="*/ 824 w 4066"/>
              <a:gd name="T51" fmla="*/ 1128 h 1280"/>
              <a:gd name="T52" fmla="*/ 704 w 4066"/>
              <a:gd name="T53" fmla="*/ 1228 h 1280"/>
              <a:gd name="T54" fmla="*/ 549 w 4066"/>
              <a:gd name="T55" fmla="*/ 1255 h 1280"/>
              <a:gd name="T56" fmla="*/ 360 w 4066"/>
              <a:gd name="T57" fmla="*/ 1198 h 1280"/>
              <a:gd name="T58" fmla="*/ 206 w 4066"/>
              <a:gd name="T59" fmla="*/ 1133 h 1280"/>
              <a:gd name="T60" fmla="*/ 91 w 4066"/>
              <a:gd name="T61" fmla="*/ 1064 h 1280"/>
              <a:gd name="T62" fmla="*/ 20 w 4066"/>
              <a:gd name="T63" fmla="*/ 990 h 1280"/>
              <a:gd name="T64" fmla="*/ 12 w 4066"/>
              <a:gd name="T65" fmla="*/ 885 h 1280"/>
              <a:gd name="T66" fmla="*/ 61 w 4066"/>
              <a:gd name="T67" fmla="*/ 763 h 1280"/>
              <a:gd name="T68" fmla="*/ 139 w 4066"/>
              <a:gd name="T69" fmla="*/ 657 h 1280"/>
              <a:gd name="T70" fmla="*/ 243 w 4066"/>
              <a:gd name="T71" fmla="*/ 566 h 1280"/>
              <a:gd name="T72" fmla="*/ 372 w 4066"/>
              <a:gd name="T73" fmla="*/ 486 h 1280"/>
              <a:gd name="T74" fmla="*/ 520 w 4066"/>
              <a:gd name="T75" fmla="*/ 420 h 1280"/>
              <a:gd name="T76" fmla="*/ 687 w 4066"/>
              <a:gd name="T77" fmla="*/ 365 h 1280"/>
              <a:gd name="T78" fmla="*/ 868 w 4066"/>
              <a:gd name="T79" fmla="*/ 317 h 1280"/>
              <a:gd name="T80" fmla="*/ 1061 w 4066"/>
              <a:gd name="T81" fmla="*/ 280 h 1280"/>
              <a:gd name="T82" fmla="*/ 1262 w 4066"/>
              <a:gd name="T83" fmla="*/ 248 h 1280"/>
              <a:gd name="T84" fmla="*/ 1467 w 4066"/>
              <a:gd name="T85" fmla="*/ 224 h 1280"/>
              <a:gd name="T86" fmla="*/ 1677 w 4066"/>
              <a:gd name="T87" fmla="*/ 204 h 1280"/>
              <a:gd name="T88" fmla="*/ 1883 w 4066"/>
              <a:gd name="T89" fmla="*/ 189 h 1280"/>
              <a:gd name="T90" fmla="*/ 2087 w 4066"/>
              <a:gd name="T91" fmla="*/ 175 h 1280"/>
              <a:gd name="T92" fmla="*/ 2281 w 4066"/>
              <a:gd name="T93" fmla="*/ 164 h 1280"/>
              <a:gd name="T94" fmla="*/ 2467 w 4066"/>
              <a:gd name="T95" fmla="*/ 152 h 1280"/>
              <a:gd name="T96" fmla="*/ 2639 w 4066"/>
              <a:gd name="T97" fmla="*/ 140 h 1280"/>
              <a:gd name="T98" fmla="*/ 2795 w 4066"/>
              <a:gd name="T99" fmla="*/ 126 h 1280"/>
              <a:gd name="T100" fmla="*/ 3095 w 4066"/>
              <a:gd name="T101" fmla="*/ 86 h 1280"/>
              <a:gd name="T102" fmla="*/ 3359 w 4066"/>
              <a:gd name="T103" fmla="*/ 30 h 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66" h="1280">
                <a:moveTo>
                  <a:pt x="0" y="951"/>
                </a:moveTo>
                <a:lnTo>
                  <a:pt x="0" y="951"/>
                </a:lnTo>
                <a:lnTo>
                  <a:pt x="0" y="951"/>
                </a:lnTo>
                <a:lnTo>
                  <a:pt x="0" y="951"/>
                </a:lnTo>
                <a:close/>
                <a:moveTo>
                  <a:pt x="3478" y="0"/>
                </a:moveTo>
                <a:lnTo>
                  <a:pt x="3571" y="39"/>
                </a:lnTo>
                <a:lnTo>
                  <a:pt x="3656" y="79"/>
                </a:lnTo>
                <a:lnTo>
                  <a:pt x="3733" y="121"/>
                </a:lnTo>
                <a:lnTo>
                  <a:pt x="3804" y="164"/>
                </a:lnTo>
                <a:lnTo>
                  <a:pt x="3867" y="207"/>
                </a:lnTo>
                <a:lnTo>
                  <a:pt x="3921" y="250"/>
                </a:lnTo>
                <a:lnTo>
                  <a:pt x="3968" y="294"/>
                </a:lnTo>
                <a:lnTo>
                  <a:pt x="4005" y="336"/>
                </a:lnTo>
                <a:lnTo>
                  <a:pt x="4036" y="378"/>
                </a:lnTo>
                <a:lnTo>
                  <a:pt x="4056" y="420"/>
                </a:lnTo>
                <a:lnTo>
                  <a:pt x="4066" y="459"/>
                </a:lnTo>
                <a:lnTo>
                  <a:pt x="4066" y="456"/>
                </a:lnTo>
                <a:lnTo>
                  <a:pt x="4064" y="456"/>
                </a:lnTo>
                <a:lnTo>
                  <a:pt x="4049" y="488"/>
                </a:lnTo>
                <a:lnTo>
                  <a:pt x="4024" y="518"/>
                </a:lnTo>
                <a:lnTo>
                  <a:pt x="3992" y="544"/>
                </a:lnTo>
                <a:lnTo>
                  <a:pt x="3950" y="566"/>
                </a:lnTo>
                <a:lnTo>
                  <a:pt x="3901" y="584"/>
                </a:lnTo>
                <a:lnTo>
                  <a:pt x="3845" y="601"/>
                </a:lnTo>
                <a:lnTo>
                  <a:pt x="3781" y="616"/>
                </a:lnTo>
                <a:lnTo>
                  <a:pt x="3710" y="628"/>
                </a:lnTo>
                <a:lnTo>
                  <a:pt x="3634" y="638"/>
                </a:lnTo>
                <a:lnTo>
                  <a:pt x="3549" y="647"/>
                </a:lnTo>
                <a:lnTo>
                  <a:pt x="3462" y="655"/>
                </a:lnTo>
                <a:lnTo>
                  <a:pt x="3367" y="662"/>
                </a:lnTo>
                <a:lnTo>
                  <a:pt x="3267" y="667"/>
                </a:lnTo>
                <a:lnTo>
                  <a:pt x="3163" y="674"/>
                </a:lnTo>
                <a:lnTo>
                  <a:pt x="3053" y="679"/>
                </a:lnTo>
                <a:lnTo>
                  <a:pt x="2940" y="686"/>
                </a:lnTo>
                <a:lnTo>
                  <a:pt x="2823" y="692"/>
                </a:lnTo>
                <a:lnTo>
                  <a:pt x="2702" y="699"/>
                </a:lnTo>
                <a:lnTo>
                  <a:pt x="2579" y="709"/>
                </a:lnTo>
                <a:lnTo>
                  <a:pt x="2452" y="719"/>
                </a:lnTo>
                <a:lnTo>
                  <a:pt x="2322" y="731"/>
                </a:lnTo>
                <a:lnTo>
                  <a:pt x="2190" y="745"/>
                </a:lnTo>
                <a:lnTo>
                  <a:pt x="2057" y="762"/>
                </a:lnTo>
                <a:lnTo>
                  <a:pt x="1920" y="780"/>
                </a:lnTo>
                <a:lnTo>
                  <a:pt x="1783" y="804"/>
                </a:lnTo>
                <a:lnTo>
                  <a:pt x="1646" y="829"/>
                </a:lnTo>
                <a:lnTo>
                  <a:pt x="1508" y="858"/>
                </a:lnTo>
                <a:lnTo>
                  <a:pt x="1370" y="890"/>
                </a:lnTo>
                <a:lnTo>
                  <a:pt x="1256" y="922"/>
                </a:lnTo>
                <a:lnTo>
                  <a:pt x="1153" y="958"/>
                </a:lnTo>
                <a:lnTo>
                  <a:pt x="1059" y="997"/>
                </a:lnTo>
                <a:lnTo>
                  <a:pt x="973" y="1037"/>
                </a:lnTo>
                <a:lnTo>
                  <a:pt x="893" y="1083"/>
                </a:lnTo>
                <a:lnTo>
                  <a:pt x="824" y="1128"/>
                </a:lnTo>
                <a:lnTo>
                  <a:pt x="762" y="1177"/>
                </a:lnTo>
                <a:lnTo>
                  <a:pt x="704" y="1228"/>
                </a:lnTo>
                <a:lnTo>
                  <a:pt x="655" y="1280"/>
                </a:lnTo>
                <a:lnTo>
                  <a:pt x="549" y="1255"/>
                </a:lnTo>
                <a:lnTo>
                  <a:pt x="451" y="1228"/>
                </a:lnTo>
                <a:lnTo>
                  <a:pt x="360" y="1198"/>
                </a:lnTo>
                <a:lnTo>
                  <a:pt x="279" y="1167"/>
                </a:lnTo>
                <a:lnTo>
                  <a:pt x="206" y="1133"/>
                </a:lnTo>
                <a:lnTo>
                  <a:pt x="144" y="1100"/>
                </a:lnTo>
                <a:lnTo>
                  <a:pt x="91" y="1064"/>
                </a:lnTo>
                <a:lnTo>
                  <a:pt x="51" y="1027"/>
                </a:lnTo>
                <a:lnTo>
                  <a:pt x="20" y="990"/>
                </a:lnTo>
                <a:lnTo>
                  <a:pt x="0" y="951"/>
                </a:lnTo>
                <a:lnTo>
                  <a:pt x="12" y="885"/>
                </a:lnTo>
                <a:lnTo>
                  <a:pt x="32" y="822"/>
                </a:lnTo>
                <a:lnTo>
                  <a:pt x="61" y="763"/>
                </a:lnTo>
                <a:lnTo>
                  <a:pt x="96" y="709"/>
                </a:lnTo>
                <a:lnTo>
                  <a:pt x="139" y="657"/>
                </a:lnTo>
                <a:lnTo>
                  <a:pt x="188" y="610"/>
                </a:lnTo>
                <a:lnTo>
                  <a:pt x="243" y="566"/>
                </a:lnTo>
                <a:lnTo>
                  <a:pt x="304" y="525"/>
                </a:lnTo>
                <a:lnTo>
                  <a:pt x="372" y="486"/>
                </a:lnTo>
                <a:lnTo>
                  <a:pt x="444" y="452"/>
                </a:lnTo>
                <a:lnTo>
                  <a:pt x="520" y="420"/>
                </a:lnTo>
                <a:lnTo>
                  <a:pt x="601" y="392"/>
                </a:lnTo>
                <a:lnTo>
                  <a:pt x="687" y="365"/>
                </a:lnTo>
                <a:lnTo>
                  <a:pt x="777" y="339"/>
                </a:lnTo>
                <a:lnTo>
                  <a:pt x="868" y="317"/>
                </a:lnTo>
                <a:lnTo>
                  <a:pt x="964" y="297"/>
                </a:lnTo>
                <a:lnTo>
                  <a:pt x="1061" y="280"/>
                </a:lnTo>
                <a:lnTo>
                  <a:pt x="1160" y="263"/>
                </a:lnTo>
                <a:lnTo>
                  <a:pt x="1262" y="248"/>
                </a:lnTo>
                <a:lnTo>
                  <a:pt x="1365" y="236"/>
                </a:lnTo>
                <a:lnTo>
                  <a:pt x="1467" y="224"/>
                </a:lnTo>
                <a:lnTo>
                  <a:pt x="1572" y="214"/>
                </a:lnTo>
                <a:lnTo>
                  <a:pt x="1677" y="204"/>
                </a:lnTo>
                <a:lnTo>
                  <a:pt x="1780" y="196"/>
                </a:lnTo>
                <a:lnTo>
                  <a:pt x="1883" y="189"/>
                </a:lnTo>
                <a:lnTo>
                  <a:pt x="1986" y="182"/>
                </a:lnTo>
                <a:lnTo>
                  <a:pt x="2087" y="175"/>
                </a:lnTo>
                <a:lnTo>
                  <a:pt x="2185" y="169"/>
                </a:lnTo>
                <a:lnTo>
                  <a:pt x="2281" y="164"/>
                </a:lnTo>
                <a:lnTo>
                  <a:pt x="2376" y="157"/>
                </a:lnTo>
                <a:lnTo>
                  <a:pt x="2467" y="152"/>
                </a:lnTo>
                <a:lnTo>
                  <a:pt x="2555" y="147"/>
                </a:lnTo>
                <a:lnTo>
                  <a:pt x="2639" y="140"/>
                </a:lnTo>
                <a:lnTo>
                  <a:pt x="2719" y="133"/>
                </a:lnTo>
                <a:lnTo>
                  <a:pt x="2795" y="126"/>
                </a:lnTo>
                <a:lnTo>
                  <a:pt x="2948" y="108"/>
                </a:lnTo>
                <a:lnTo>
                  <a:pt x="3095" y="86"/>
                </a:lnTo>
                <a:lnTo>
                  <a:pt x="3230" y="59"/>
                </a:lnTo>
                <a:lnTo>
                  <a:pt x="3359" y="30"/>
                </a:lnTo>
                <a:lnTo>
                  <a:pt x="3478" y="0"/>
                </a:lnTo>
                <a:close/>
              </a:path>
            </a:pathLst>
          </a:custGeom>
          <a:solidFill>
            <a:schemeClr val="accent2">
              <a:lumMod val="50000"/>
            </a:schemeClr>
          </a:solidFill>
          <a:ln w="0">
            <a:noFill/>
            <a:prstDash val="solid"/>
            <a:round/>
          </a:ln>
        </p:spPr>
        <p:txBody>
          <a:bodyPr vert="horz" wrap="square" lIns="91435" tIns="45717" rIns="91435" bIns="45717" numCol="1" anchor="t" anchorCtr="0" compatLnSpc="1"/>
          <a:lstStyle/>
          <a:p>
            <a:pPr>
              <a:lnSpc>
                <a:spcPct val="120000"/>
              </a:lnSpc>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46" name="Freeform 2353"/>
          <p:cNvSpPr/>
          <p:nvPr/>
        </p:nvSpPr>
        <p:spPr bwMode="auto">
          <a:xfrm>
            <a:off x="5395969" y="4795774"/>
            <a:ext cx="2404931" cy="784181"/>
          </a:xfrm>
          <a:custGeom>
            <a:avLst/>
            <a:gdLst>
              <a:gd name="T0" fmla="*/ 2348 w 3030"/>
              <a:gd name="T1" fmla="*/ 25 h 988"/>
              <a:gd name="T2" fmla="*/ 2537 w 3030"/>
              <a:gd name="T3" fmla="*/ 82 h 988"/>
              <a:gd name="T4" fmla="*/ 2700 w 3030"/>
              <a:gd name="T5" fmla="*/ 150 h 988"/>
              <a:gd name="T6" fmla="*/ 2833 w 3030"/>
              <a:gd name="T7" fmla="*/ 221 h 988"/>
              <a:gd name="T8" fmla="*/ 2934 w 3030"/>
              <a:gd name="T9" fmla="*/ 297 h 988"/>
              <a:gd name="T10" fmla="*/ 3000 w 3030"/>
              <a:gd name="T11" fmla="*/ 371 h 988"/>
              <a:gd name="T12" fmla="*/ 3030 w 3030"/>
              <a:gd name="T13" fmla="*/ 442 h 988"/>
              <a:gd name="T14" fmla="*/ 3029 w 3030"/>
              <a:gd name="T15" fmla="*/ 441 h 988"/>
              <a:gd name="T16" fmla="*/ 2992 w 3030"/>
              <a:gd name="T17" fmla="*/ 493 h 988"/>
              <a:gd name="T18" fmla="*/ 2924 w 3030"/>
              <a:gd name="T19" fmla="*/ 532 h 988"/>
              <a:gd name="T20" fmla="*/ 2826 w 3030"/>
              <a:gd name="T21" fmla="*/ 559 h 988"/>
              <a:gd name="T22" fmla="*/ 2701 w 3030"/>
              <a:gd name="T23" fmla="*/ 579 h 988"/>
              <a:gd name="T24" fmla="*/ 2553 w 3030"/>
              <a:gd name="T25" fmla="*/ 593 h 988"/>
              <a:gd name="T26" fmla="*/ 2384 w 3030"/>
              <a:gd name="T27" fmla="*/ 604 h 988"/>
              <a:gd name="T28" fmla="*/ 2196 w 3030"/>
              <a:gd name="T29" fmla="*/ 615 h 988"/>
              <a:gd name="T30" fmla="*/ 1994 w 3030"/>
              <a:gd name="T31" fmla="*/ 626 h 988"/>
              <a:gd name="T32" fmla="*/ 1778 w 3030"/>
              <a:gd name="T33" fmla="*/ 643 h 988"/>
              <a:gd name="T34" fmla="*/ 1553 w 3030"/>
              <a:gd name="T35" fmla="*/ 667 h 988"/>
              <a:gd name="T36" fmla="*/ 1320 w 3030"/>
              <a:gd name="T37" fmla="*/ 699 h 988"/>
              <a:gd name="T38" fmla="*/ 1084 w 3030"/>
              <a:gd name="T39" fmla="*/ 745 h 988"/>
              <a:gd name="T40" fmla="*/ 879 w 3030"/>
              <a:gd name="T41" fmla="*/ 797 h 988"/>
              <a:gd name="T42" fmla="*/ 729 w 3030"/>
              <a:gd name="T43" fmla="*/ 853 h 988"/>
              <a:gd name="T44" fmla="*/ 606 w 3030"/>
              <a:gd name="T45" fmla="*/ 917 h 988"/>
              <a:gd name="T46" fmla="*/ 503 w 3030"/>
              <a:gd name="T47" fmla="*/ 988 h 988"/>
              <a:gd name="T48" fmla="*/ 339 w 3030"/>
              <a:gd name="T49" fmla="*/ 925 h 988"/>
              <a:gd name="T50" fmla="*/ 202 w 3030"/>
              <a:gd name="T51" fmla="*/ 856 h 988"/>
              <a:gd name="T52" fmla="*/ 98 w 3030"/>
              <a:gd name="T53" fmla="*/ 787 h 988"/>
              <a:gd name="T54" fmla="*/ 28 w 3030"/>
              <a:gd name="T55" fmla="*/ 716 h 988"/>
              <a:gd name="T56" fmla="*/ 0 w 3030"/>
              <a:gd name="T57" fmla="*/ 650 h 988"/>
              <a:gd name="T58" fmla="*/ 10 w 3030"/>
              <a:gd name="T59" fmla="*/ 591 h 988"/>
              <a:gd name="T60" fmla="*/ 55 w 3030"/>
              <a:gd name="T61" fmla="*/ 486 h 988"/>
              <a:gd name="T62" fmla="*/ 131 w 3030"/>
              <a:gd name="T63" fmla="*/ 397 h 988"/>
              <a:gd name="T64" fmla="*/ 231 w 3030"/>
              <a:gd name="T65" fmla="*/ 321 h 988"/>
              <a:gd name="T66" fmla="*/ 354 w 3030"/>
              <a:gd name="T67" fmla="*/ 256 h 988"/>
              <a:gd name="T68" fmla="*/ 496 w 3030"/>
              <a:gd name="T69" fmla="*/ 204 h 988"/>
              <a:gd name="T70" fmla="*/ 653 w 3030"/>
              <a:gd name="T71" fmla="*/ 162 h 988"/>
              <a:gd name="T72" fmla="*/ 820 w 3030"/>
              <a:gd name="T73" fmla="*/ 126 h 988"/>
              <a:gd name="T74" fmla="*/ 998 w 3030"/>
              <a:gd name="T75" fmla="*/ 101 h 988"/>
              <a:gd name="T76" fmla="*/ 1180 w 3030"/>
              <a:gd name="T77" fmla="*/ 79 h 988"/>
              <a:gd name="T78" fmla="*/ 1362 w 3030"/>
              <a:gd name="T79" fmla="*/ 64 h 988"/>
              <a:gd name="T80" fmla="*/ 1545 w 3030"/>
              <a:gd name="T81" fmla="*/ 50 h 988"/>
              <a:gd name="T82" fmla="*/ 1719 w 3030"/>
              <a:gd name="T83" fmla="*/ 40 h 988"/>
              <a:gd name="T84" fmla="*/ 1886 w 3030"/>
              <a:gd name="T85" fmla="*/ 30 h 988"/>
              <a:gd name="T86" fmla="*/ 2039 w 3030"/>
              <a:gd name="T87" fmla="*/ 20 h 988"/>
              <a:gd name="T88" fmla="*/ 2176 w 3030"/>
              <a:gd name="T89" fmla="*/ 6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30" h="988">
                <a:moveTo>
                  <a:pt x="2244" y="0"/>
                </a:moveTo>
                <a:lnTo>
                  <a:pt x="2348" y="25"/>
                </a:lnTo>
                <a:lnTo>
                  <a:pt x="2446" y="52"/>
                </a:lnTo>
                <a:lnTo>
                  <a:pt x="2537" y="82"/>
                </a:lnTo>
                <a:lnTo>
                  <a:pt x="2622" y="114"/>
                </a:lnTo>
                <a:lnTo>
                  <a:pt x="2700" y="150"/>
                </a:lnTo>
                <a:lnTo>
                  <a:pt x="2770" y="185"/>
                </a:lnTo>
                <a:lnTo>
                  <a:pt x="2833" y="221"/>
                </a:lnTo>
                <a:lnTo>
                  <a:pt x="2887" y="260"/>
                </a:lnTo>
                <a:lnTo>
                  <a:pt x="2934" y="297"/>
                </a:lnTo>
                <a:lnTo>
                  <a:pt x="2971" y="334"/>
                </a:lnTo>
                <a:lnTo>
                  <a:pt x="3000" y="371"/>
                </a:lnTo>
                <a:lnTo>
                  <a:pt x="3020" y="408"/>
                </a:lnTo>
                <a:lnTo>
                  <a:pt x="3030" y="442"/>
                </a:lnTo>
                <a:lnTo>
                  <a:pt x="3029" y="441"/>
                </a:lnTo>
                <a:lnTo>
                  <a:pt x="3029" y="441"/>
                </a:lnTo>
                <a:lnTo>
                  <a:pt x="3015" y="468"/>
                </a:lnTo>
                <a:lnTo>
                  <a:pt x="2992" y="493"/>
                </a:lnTo>
                <a:lnTo>
                  <a:pt x="2961" y="513"/>
                </a:lnTo>
                <a:lnTo>
                  <a:pt x="2924" y="532"/>
                </a:lnTo>
                <a:lnTo>
                  <a:pt x="2879" y="547"/>
                </a:lnTo>
                <a:lnTo>
                  <a:pt x="2826" y="559"/>
                </a:lnTo>
                <a:lnTo>
                  <a:pt x="2765" y="571"/>
                </a:lnTo>
                <a:lnTo>
                  <a:pt x="2701" y="579"/>
                </a:lnTo>
                <a:lnTo>
                  <a:pt x="2629" y="586"/>
                </a:lnTo>
                <a:lnTo>
                  <a:pt x="2553" y="593"/>
                </a:lnTo>
                <a:lnTo>
                  <a:pt x="2470" y="599"/>
                </a:lnTo>
                <a:lnTo>
                  <a:pt x="2384" y="604"/>
                </a:lnTo>
                <a:lnTo>
                  <a:pt x="2291" y="610"/>
                </a:lnTo>
                <a:lnTo>
                  <a:pt x="2196" y="615"/>
                </a:lnTo>
                <a:lnTo>
                  <a:pt x="2097" y="620"/>
                </a:lnTo>
                <a:lnTo>
                  <a:pt x="1994" y="626"/>
                </a:lnTo>
                <a:lnTo>
                  <a:pt x="1887" y="633"/>
                </a:lnTo>
                <a:lnTo>
                  <a:pt x="1778" y="643"/>
                </a:lnTo>
                <a:lnTo>
                  <a:pt x="1666" y="653"/>
                </a:lnTo>
                <a:lnTo>
                  <a:pt x="1553" y="667"/>
                </a:lnTo>
                <a:lnTo>
                  <a:pt x="1437" y="682"/>
                </a:lnTo>
                <a:lnTo>
                  <a:pt x="1320" y="699"/>
                </a:lnTo>
                <a:lnTo>
                  <a:pt x="1202" y="721"/>
                </a:lnTo>
                <a:lnTo>
                  <a:pt x="1084" y="745"/>
                </a:lnTo>
                <a:lnTo>
                  <a:pt x="964" y="773"/>
                </a:lnTo>
                <a:lnTo>
                  <a:pt x="879" y="797"/>
                </a:lnTo>
                <a:lnTo>
                  <a:pt x="802" y="822"/>
                </a:lnTo>
                <a:lnTo>
                  <a:pt x="729" y="853"/>
                </a:lnTo>
                <a:lnTo>
                  <a:pt x="665" y="883"/>
                </a:lnTo>
                <a:lnTo>
                  <a:pt x="606" y="917"/>
                </a:lnTo>
                <a:lnTo>
                  <a:pt x="552" y="952"/>
                </a:lnTo>
                <a:lnTo>
                  <a:pt x="503" y="988"/>
                </a:lnTo>
                <a:lnTo>
                  <a:pt x="418" y="958"/>
                </a:lnTo>
                <a:lnTo>
                  <a:pt x="339" y="925"/>
                </a:lnTo>
                <a:lnTo>
                  <a:pt x="266" y="892"/>
                </a:lnTo>
                <a:lnTo>
                  <a:pt x="202" y="856"/>
                </a:lnTo>
                <a:lnTo>
                  <a:pt x="145" y="821"/>
                </a:lnTo>
                <a:lnTo>
                  <a:pt x="98" y="787"/>
                </a:lnTo>
                <a:lnTo>
                  <a:pt x="59" y="751"/>
                </a:lnTo>
                <a:lnTo>
                  <a:pt x="28" y="716"/>
                </a:lnTo>
                <a:lnTo>
                  <a:pt x="10" y="682"/>
                </a:lnTo>
                <a:lnTo>
                  <a:pt x="0" y="650"/>
                </a:lnTo>
                <a:lnTo>
                  <a:pt x="0" y="650"/>
                </a:lnTo>
                <a:lnTo>
                  <a:pt x="10" y="591"/>
                </a:lnTo>
                <a:lnTo>
                  <a:pt x="28" y="537"/>
                </a:lnTo>
                <a:lnTo>
                  <a:pt x="55" y="486"/>
                </a:lnTo>
                <a:lnTo>
                  <a:pt x="89" y="439"/>
                </a:lnTo>
                <a:lnTo>
                  <a:pt x="131" y="397"/>
                </a:lnTo>
                <a:lnTo>
                  <a:pt x="179" y="356"/>
                </a:lnTo>
                <a:lnTo>
                  <a:pt x="231" y="321"/>
                </a:lnTo>
                <a:lnTo>
                  <a:pt x="290" y="287"/>
                </a:lnTo>
                <a:lnTo>
                  <a:pt x="354" y="256"/>
                </a:lnTo>
                <a:lnTo>
                  <a:pt x="422" y="229"/>
                </a:lnTo>
                <a:lnTo>
                  <a:pt x="496" y="204"/>
                </a:lnTo>
                <a:lnTo>
                  <a:pt x="572" y="182"/>
                </a:lnTo>
                <a:lnTo>
                  <a:pt x="653" y="162"/>
                </a:lnTo>
                <a:lnTo>
                  <a:pt x="736" y="143"/>
                </a:lnTo>
                <a:lnTo>
                  <a:pt x="820" y="126"/>
                </a:lnTo>
                <a:lnTo>
                  <a:pt x="908" y="113"/>
                </a:lnTo>
                <a:lnTo>
                  <a:pt x="998" y="101"/>
                </a:lnTo>
                <a:lnTo>
                  <a:pt x="1089" y="89"/>
                </a:lnTo>
                <a:lnTo>
                  <a:pt x="1180" y="79"/>
                </a:lnTo>
                <a:lnTo>
                  <a:pt x="1271" y="71"/>
                </a:lnTo>
                <a:lnTo>
                  <a:pt x="1362" y="64"/>
                </a:lnTo>
                <a:lnTo>
                  <a:pt x="1453" y="57"/>
                </a:lnTo>
                <a:lnTo>
                  <a:pt x="1545" y="50"/>
                </a:lnTo>
                <a:lnTo>
                  <a:pt x="1632" y="45"/>
                </a:lnTo>
                <a:lnTo>
                  <a:pt x="1719" y="40"/>
                </a:lnTo>
                <a:lnTo>
                  <a:pt x="1803" y="35"/>
                </a:lnTo>
                <a:lnTo>
                  <a:pt x="1886" y="30"/>
                </a:lnTo>
                <a:lnTo>
                  <a:pt x="1963" y="25"/>
                </a:lnTo>
                <a:lnTo>
                  <a:pt x="2039" y="20"/>
                </a:lnTo>
                <a:lnTo>
                  <a:pt x="2110" y="13"/>
                </a:lnTo>
                <a:lnTo>
                  <a:pt x="2176" y="6"/>
                </a:lnTo>
                <a:lnTo>
                  <a:pt x="2244" y="0"/>
                </a:lnTo>
                <a:close/>
              </a:path>
            </a:pathLst>
          </a:custGeom>
          <a:solidFill>
            <a:schemeClr val="accent3">
              <a:lumMod val="50000"/>
            </a:schemeClr>
          </a:solidFill>
          <a:ln w="0">
            <a:noFill/>
            <a:prstDash val="solid"/>
            <a:round/>
          </a:ln>
        </p:spPr>
        <p:txBody>
          <a:bodyPr vert="horz" wrap="square" lIns="91435" tIns="45717" rIns="91435" bIns="45717" numCol="1" anchor="t" anchorCtr="0" compatLnSpc="1"/>
          <a:lstStyle/>
          <a:p>
            <a:pPr>
              <a:lnSpc>
                <a:spcPct val="120000"/>
              </a:lnSpc>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47" name="Freeform 2354"/>
          <p:cNvSpPr/>
          <p:nvPr/>
        </p:nvSpPr>
        <p:spPr bwMode="auto">
          <a:xfrm>
            <a:off x="5600746" y="5145003"/>
            <a:ext cx="2214442" cy="1100078"/>
          </a:xfrm>
          <a:custGeom>
            <a:avLst/>
            <a:gdLst>
              <a:gd name="T0" fmla="*/ 2772 w 2789"/>
              <a:gd name="T1" fmla="*/ 1 h 1385"/>
              <a:gd name="T2" fmla="*/ 2776 w 2789"/>
              <a:gd name="T3" fmla="*/ 18 h 1385"/>
              <a:gd name="T4" fmla="*/ 2783 w 2789"/>
              <a:gd name="T5" fmla="*/ 52 h 1385"/>
              <a:gd name="T6" fmla="*/ 2788 w 2789"/>
              <a:gd name="T7" fmla="*/ 99 h 1385"/>
              <a:gd name="T8" fmla="*/ 2789 w 2789"/>
              <a:gd name="T9" fmla="*/ 157 h 1385"/>
              <a:gd name="T10" fmla="*/ 2784 w 2789"/>
              <a:gd name="T11" fmla="*/ 224 h 1385"/>
              <a:gd name="T12" fmla="*/ 2769 w 2789"/>
              <a:gd name="T13" fmla="*/ 297 h 1385"/>
              <a:gd name="T14" fmla="*/ 2742 w 2789"/>
              <a:gd name="T15" fmla="*/ 375 h 1385"/>
              <a:gd name="T16" fmla="*/ 2698 w 2789"/>
              <a:gd name="T17" fmla="*/ 456 h 1385"/>
              <a:gd name="T18" fmla="*/ 2637 w 2789"/>
              <a:gd name="T19" fmla="*/ 535 h 1385"/>
              <a:gd name="T20" fmla="*/ 2555 w 2789"/>
              <a:gd name="T21" fmla="*/ 615 h 1385"/>
              <a:gd name="T22" fmla="*/ 2448 w 2789"/>
              <a:gd name="T23" fmla="*/ 687 h 1385"/>
              <a:gd name="T24" fmla="*/ 2315 w 2789"/>
              <a:gd name="T25" fmla="*/ 755 h 1385"/>
              <a:gd name="T26" fmla="*/ 2153 w 2789"/>
              <a:gd name="T27" fmla="*/ 812 h 1385"/>
              <a:gd name="T28" fmla="*/ 1957 w 2789"/>
              <a:gd name="T29" fmla="*/ 860 h 1385"/>
              <a:gd name="T30" fmla="*/ 1727 w 2789"/>
              <a:gd name="T31" fmla="*/ 893 h 1385"/>
              <a:gd name="T32" fmla="*/ 1604 w 2789"/>
              <a:gd name="T33" fmla="*/ 903 h 1385"/>
              <a:gd name="T34" fmla="*/ 1467 w 2789"/>
              <a:gd name="T35" fmla="*/ 914 h 1385"/>
              <a:gd name="T36" fmla="*/ 1317 w 2789"/>
              <a:gd name="T37" fmla="*/ 922 h 1385"/>
              <a:gd name="T38" fmla="*/ 1160 w 2789"/>
              <a:gd name="T39" fmla="*/ 932 h 1385"/>
              <a:gd name="T40" fmla="*/ 1000 w 2789"/>
              <a:gd name="T41" fmla="*/ 946 h 1385"/>
              <a:gd name="T42" fmla="*/ 839 w 2789"/>
              <a:gd name="T43" fmla="*/ 963 h 1385"/>
              <a:gd name="T44" fmla="*/ 684 w 2789"/>
              <a:gd name="T45" fmla="*/ 986 h 1385"/>
              <a:gd name="T46" fmla="*/ 535 w 2789"/>
              <a:gd name="T47" fmla="*/ 1017 h 1385"/>
              <a:gd name="T48" fmla="*/ 402 w 2789"/>
              <a:gd name="T49" fmla="*/ 1057 h 1385"/>
              <a:gd name="T50" fmla="*/ 284 w 2789"/>
              <a:gd name="T51" fmla="*/ 1106 h 1385"/>
              <a:gd name="T52" fmla="*/ 186 w 2789"/>
              <a:gd name="T53" fmla="*/ 1169 h 1385"/>
              <a:gd name="T54" fmla="*/ 113 w 2789"/>
              <a:gd name="T55" fmla="*/ 1245 h 1385"/>
              <a:gd name="T56" fmla="*/ 69 w 2789"/>
              <a:gd name="T57" fmla="*/ 1334 h 1385"/>
              <a:gd name="T58" fmla="*/ 57 w 2789"/>
              <a:gd name="T59" fmla="*/ 1383 h 1385"/>
              <a:gd name="T60" fmla="*/ 49 w 2789"/>
              <a:gd name="T61" fmla="*/ 1361 h 1385"/>
              <a:gd name="T62" fmla="*/ 37 w 2789"/>
              <a:gd name="T63" fmla="*/ 1321 h 1385"/>
              <a:gd name="T64" fmla="*/ 22 w 2789"/>
              <a:gd name="T65" fmla="*/ 1265 h 1385"/>
              <a:gd name="T66" fmla="*/ 10 w 2789"/>
              <a:gd name="T67" fmla="*/ 1194 h 1385"/>
              <a:gd name="T68" fmla="*/ 2 w 2789"/>
              <a:gd name="T69" fmla="*/ 1113 h 1385"/>
              <a:gd name="T70" fmla="*/ 2 w 2789"/>
              <a:gd name="T71" fmla="*/ 1023 h 1385"/>
              <a:gd name="T72" fmla="*/ 15 w 2789"/>
              <a:gd name="T73" fmla="*/ 929 h 1385"/>
              <a:gd name="T74" fmla="*/ 42 w 2789"/>
              <a:gd name="T75" fmla="*/ 831 h 1385"/>
              <a:gd name="T76" fmla="*/ 88 w 2789"/>
              <a:gd name="T77" fmla="*/ 733 h 1385"/>
              <a:gd name="T78" fmla="*/ 155 w 2789"/>
              <a:gd name="T79" fmla="*/ 637 h 1385"/>
              <a:gd name="T80" fmla="*/ 246 w 2789"/>
              <a:gd name="T81" fmla="*/ 547 h 1385"/>
              <a:gd name="T82" fmla="*/ 368 w 2789"/>
              <a:gd name="T83" fmla="*/ 464 h 1385"/>
              <a:gd name="T84" fmla="*/ 520 w 2789"/>
              <a:gd name="T85" fmla="*/ 392 h 1385"/>
              <a:gd name="T86" fmla="*/ 706 w 2789"/>
              <a:gd name="T87" fmla="*/ 332 h 1385"/>
              <a:gd name="T88" fmla="*/ 944 w 2789"/>
              <a:gd name="T89" fmla="*/ 280 h 1385"/>
              <a:gd name="T90" fmla="*/ 1179 w 2789"/>
              <a:gd name="T91" fmla="*/ 241 h 1385"/>
              <a:gd name="T92" fmla="*/ 1408 w 2789"/>
              <a:gd name="T93" fmla="*/ 212 h 1385"/>
              <a:gd name="T94" fmla="*/ 1629 w 2789"/>
              <a:gd name="T95" fmla="*/ 192 h 1385"/>
              <a:gd name="T96" fmla="*/ 1839 w 2789"/>
              <a:gd name="T97" fmla="*/ 179 h 1385"/>
              <a:gd name="T98" fmla="*/ 2033 w 2789"/>
              <a:gd name="T99" fmla="*/ 169 h 1385"/>
              <a:gd name="T100" fmla="*/ 2212 w 2789"/>
              <a:gd name="T101" fmla="*/ 158 h 1385"/>
              <a:gd name="T102" fmla="*/ 2371 w 2789"/>
              <a:gd name="T103" fmla="*/ 145 h 1385"/>
              <a:gd name="T104" fmla="*/ 2507 w 2789"/>
              <a:gd name="T105" fmla="*/ 130 h 1385"/>
              <a:gd name="T106" fmla="*/ 2621 w 2789"/>
              <a:gd name="T107" fmla="*/ 106 h 1385"/>
              <a:gd name="T108" fmla="*/ 2703 w 2789"/>
              <a:gd name="T109" fmla="*/ 72 h 1385"/>
              <a:gd name="T110" fmla="*/ 2757 w 2789"/>
              <a:gd name="T111" fmla="*/ 27 h 1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89" h="1385">
                <a:moveTo>
                  <a:pt x="2771" y="0"/>
                </a:moveTo>
                <a:lnTo>
                  <a:pt x="2772" y="1"/>
                </a:lnTo>
                <a:lnTo>
                  <a:pt x="2774" y="8"/>
                </a:lnTo>
                <a:lnTo>
                  <a:pt x="2776" y="18"/>
                </a:lnTo>
                <a:lnTo>
                  <a:pt x="2779" y="33"/>
                </a:lnTo>
                <a:lnTo>
                  <a:pt x="2783" y="52"/>
                </a:lnTo>
                <a:lnTo>
                  <a:pt x="2786" y="74"/>
                </a:lnTo>
                <a:lnTo>
                  <a:pt x="2788" y="99"/>
                </a:lnTo>
                <a:lnTo>
                  <a:pt x="2789" y="126"/>
                </a:lnTo>
                <a:lnTo>
                  <a:pt x="2789" y="157"/>
                </a:lnTo>
                <a:lnTo>
                  <a:pt x="2788" y="189"/>
                </a:lnTo>
                <a:lnTo>
                  <a:pt x="2784" y="224"/>
                </a:lnTo>
                <a:lnTo>
                  <a:pt x="2778" y="260"/>
                </a:lnTo>
                <a:lnTo>
                  <a:pt x="2769" y="297"/>
                </a:lnTo>
                <a:lnTo>
                  <a:pt x="2757" y="336"/>
                </a:lnTo>
                <a:lnTo>
                  <a:pt x="2742" y="375"/>
                </a:lnTo>
                <a:lnTo>
                  <a:pt x="2722" y="415"/>
                </a:lnTo>
                <a:lnTo>
                  <a:pt x="2698" y="456"/>
                </a:lnTo>
                <a:lnTo>
                  <a:pt x="2671" y="496"/>
                </a:lnTo>
                <a:lnTo>
                  <a:pt x="2637" y="535"/>
                </a:lnTo>
                <a:lnTo>
                  <a:pt x="2599" y="576"/>
                </a:lnTo>
                <a:lnTo>
                  <a:pt x="2555" y="615"/>
                </a:lnTo>
                <a:lnTo>
                  <a:pt x="2506" y="652"/>
                </a:lnTo>
                <a:lnTo>
                  <a:pt x="2448" y="687"/>
                </a:lnTo>
                <a:lnTo>
                  <a:pt x="2386" y="723"/>
                </a:lnTo>
                <a:lnTo>
                  <a:pt x="2315" y="755"/>
                </a:lnTo>
                <a:lnTo>
                  <a:pt x="2239" y="785"/>
                </a:lnTo>
                <a:lnTo>
                  <a:pt x="2153" y="812"/>
                </a:lnTo>
                <a:lnTo>
                  <a:pt x="2060" y="838"/>
                </a:lnTo>
                <a:lnTo>
                  <a:pt x="1957" y="860"/>
                </a:lnTo>
                <a:lnTo>
                  <a:pt x="1847" y="878"/>
                </a:lnTo>
                <a:lnTo>
                  <a:pt x="1727" y="893"/>
                </a:lnTo>
                <a:lnTo>
                  <a:pt x="1668" y="898"/>
                </a:lnTo>
                <a:lnTo>
                  <a:pt x="1604" y="903"/>
                </a:lnTo>
                <a:lnTo>
                  <a:pt x="1536" y="909"/>
                </a:lnTo>
                <a:lnTo>
                  <a:pt x="1467" y="914"/>
                </a:lnTo>
                <a:lnTo>
                  <a:pt x="1393" y="917"/>
                </a:lnTo>
                <a:lnTo>
                  <a:pt x="1317" y="922"/>
                </a:lnTo>
                <a:lnTo>
                  <a:pt x="1239" y="927"/>
                </a:lnTo>
                <a:lnTo>
                  <a:pt x="1160" y="932"/>
                </a:lnTo>
                <a:lnTo>
                  <a:pt x="1079" y="939"/>
                </a:lnTo>
                <a:lnTo>
                  <a:pt x="1000" y="946"/>
                </a:lnTo>
                <a:lnTo>
                  <a:pt x="919" y="954"/>
                </a:lnTo>
                <a:lnTo>
                  <a:pt x="839" y="963"/>
                </a:lnTo>
                <a:lnTo>
                  <a:pt x="760" y="974"/>
                </a:lnTo>
                <a:lnTo>
                  <a:pt x="684" y="986"/>
                </a:lnTo>
                <a:lnTo>
                  <a:pt x="608" y="1001"/>
                </a:lnTo>
                <a:lnTo>
                  <a:pt x="535" y="1017"/>
                </a:lnTo>
                <a:lnTo>
                  <a:pt x="466" y="1035"/>
                </a:lnTo>
                <a:lnTo>
                  <a:pt x="402" y="1057"/>
                </a:lnTo>
                <a:lnTo>
                  <a:pt x="339" y="1081"/>
                </a:lnTo>
                <a:lnTo>
                  <a:pt x="284" y="1106"/>
                </a:lnTo>
                <a:lnTo>
                  <a:pt x="231" y="1137"/>
                </a:lnTo>
                <a:lnTo>
                  <a:pt x="186" y="1169"/>
                </a:lnTo>
                <a:lnTo>
                  <a:pt x="145" y="1204"/>
                </a:lnTo>
                <a:lnTo>
                  <a:pt x="113" y="1245"/>
                </a:lnTo>
                <a:lnTo>
                  <a:pt x="88" y="1287"/>
                </a:lnTo>
                <a:lnTo>
                  <a:pt x="69" y="1334"/>
                </a:lnTo>
                <a:lnTo>
                  <a:pt x="59" y="1385"/>
                </a:lnTo>
                <a:lnTo>
                  <a:pt x="57" y="1383"/>
                </a:lnTo>
                <a:lnTo>
                  <a:pt x="54" y="1375"/>
                </a:lnTo>
                <a:lnTo>
                  <a:pt x="49" y="1361"/>
                </a:lnTo>
                <a:lnTo>
                  <a:pt x="44" y="1343"/>
                </a:lnTo>
                <a:lnTo>
                  <a:pt x="37" y="1321"/>
                </a:lnTo>
                <a:lnTo>
                  <a:pt x="29" y="1294"/>
                </a:lnTo>
                <a:lnTo>
                  <a:pt x="22" y="1265"/>
                </a:lnTo>
                <a:lnTo>
                  <a:pt x="15" y="1231"/>
                </a:lnTo>
                <a:lnTo>
                  <a:pt x="10" y="1194"/>
                </a:lnTo>
                <a:lnTo>
                  <a:pt x="5" y="1155"/>
                </a:lnTo>
                <a:lnTo>
                  <a:pt x="2" y="1113"/>
                </a:lnTo>
                <a:lnTo>
                  <a:pt x="0" y="1069"/>
                </a:lnTo>
                <a:lnTo>
                  <a:pt x="2" y="1023"/>
                </a:lnTo>
                <a:lnTo>
                  <a:pt x="7" y="976"/>
                </a:lnTo>
                <a:lnTo>
                  <a:pt x="15" y="929"/>
                </a:lnTo>
                <a:lnTo>
                  <a:pt x="27" y="880"/>
                </a:lnTo>
                <a:lnTo>
                  <a:pt x="42" y="831"/>
                </a:lnTo>
                <a:lnTo>
                  <a:pt x="62" y="782"/>
                </a:lnTo>
                <a:lnTo>
                  <a:pt x="88" y="733"/>
                </a:lnTo>
                <a:lnTo>
                  <a:pt x="118" y="684"/>
                </a:lnTo>
                <a:lnTo>
                  <a:pt x="155" y="637"/>
                </a:lnTo>
                <a:lnTo>
                  <a:pt x="198" y="591"/>
                </a:lnTo>
                <a:lnTo>
                  <a:pt x="246" y="547"/>
                </a:lnTo>
                <a:lnTo>
                  <a:pt x="304" y="503"/>
                </a:lnTo>
                <a:lnTo>
                  <a:pt x="368" y="464"/>
                </a:lnTo>
                <a:lnTo>
                  <a:pt x="439" y="425"/>
                </a:lnTo>
                <a:lnTo>
                  <a:pt x="520" y="392"/>
                </a:lnTo>
                <a:lnTo>
                  <a:pt x="608" y="359"/>
                </a:lnTo>
                <a:lnTo>
                  <a:pt x="706" y="332"/>
                </a:lnTo>
                <a:lnTo>
                  <a:pt x="826" y="304"/>
                </a:lnTo>
                <a:lnTo>
                  <a:pt x="944" y="280"/>
                </a:lnTo>
                <a:lnTo>
                  <a:pt x="1062" y="258"/>
                </a:lnTo>
                <a:lnTo>
                  <a:pt x="1179" y="241"/>
                </a:lnTo>
                <a:lnTo>
                  <a:pt x="1295" y="226"/>
                </a:lnTo>
                <a:lnTo>
                  <a:pt x="1408" y="212"/>
                </a:lnTo>
                <a:lnTo>
                  <a:pt x="1520" y="202"/>
                </a:lnTo>
                <a:lnTo>
                  <a:pt x="1629" y="192"/>
                </a:lnTo>
                <a:lnTo>
                  <a:pt x="1736" y="185"/>
                </a:lnTo>
                <a:lnTo>
                  <a:pt x="1839" y="179"/>
                </a:lnTo>
                <a:lnTo>
                  <a:pt x="1938" y="174"/>
                </a:lnTo>
                <a:lnTo>
                  <a:pt x="2033" y="169"/>
                </a:lnTo>
                <a:lnTo>
                  <a:pt x="2126" y="163"/>
                </a:lnTo>
                <a:lnTo>
                  <a:pt x="2212" y="158"/>
                </a:lnTo>
                <a:lnTo>
                  <a:pt x="2295" y="152"/>
                </a:lnTo>
                <a:lnTo>
                  <a:pt x="2371" y="145"/>
                </a:lnTo>
                <a:lnTo>
                  <a:pt x="2443" y="138"/>
                </a:lnTo>
                <a:lnTo>
                  <a:pt x="2507" y="130"/>
                </a:lnTo>
                <a:lnTo>
                  <a:pt x="2568" y="118"/>
                </a:lnTo>
                <a:lnTo>
                  <a:pt x="2621" y="106"/>
                </a:lnTo>
                <a:lnTo>
                  <a:pt x="2666" y="91"/>
                </a:lnTo>
                <a:lnTo>
                  <a:pt x="2703" y="72"/>
                </a:lnTo>
                <a:lnTo>
                  <a:pt x="2734" y="52"/>
                </a:lnTo>
                <a:lnTo>
                  <a:pt x="2757" y="27"/>
                </a:lnTo>
                <a:lnTo>
                  <a:pt x="2771" y="0"/>
                </a:lnTo>
                <a:close/>
              </a:path>
            </a:pathLst>
          </a:custGeom>
          <a:solidFill>
            <a:schemeClr val="accent3"/>
          </a:solidFill>
          <a:ln w="25400" cap="flat" cmpd="sng" algn="ctr">
            <a:noFill/>
            <a:prstDash val="solid"/>
          </a:ln>
          <a:effectLst/>
        </p:spPr>
        <p:txBody>
          <a:bodyPr rot="0" spcFirstLastPara="0" vertOverflow="overflow" horzOverflow="overflow" vert="horz" wrap="square" lIns="96412" tIns="48205" rIns="96412" bIns="48205" numCol="1" spcCol="0" rtlCol="0" fromWordArt="0" anchor="ctr" anchorCtr="0" forceAA="0" compatLnSpc="1">
            <a:noAutofit/>
          </a:bodyPr>
          <a:lstStyle/>
          <a:p>
            <a:pPr algn="ctr">
              <a:lnSpc>
                <a:spcPct val="120000"/>
              </a:lnSpc>
            </a:pPr>
            <a:endParaRPr lang="zh-CN" altLang="en-US" sz="20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48" name="Freeform 2355"/>
          <p:cNvSpPr/>
          <p:nvPr/>
        </p:nvSpPr>
        <p:spPr bwMode="auto">
          <a:xfrm>
            <a:off x="5349935" y="3887773"/>
            <a:ext cx="2890680" cy="1438196"/>
          </a:xfrm>
          <a:custGeom>
            <a:avLst/>
            <a:gdLst>
              <a:gd name="T0" fmla="*/ 3620 w 3642"/>
              <a:gd name="T1" fmla="*/ 8 h 1811"/>
              <a:gd name="T2" fmla="*/ 3630 w 3642"/>
              <a:gd name="T3" fmla="*/ 52 h 1811"/>
              <a:gd name="T4" fmla="*/ 3640 w 3642"/>
              <a:gd name="T5" fmla="*/ 127 h 1811"/>
              <a:gd name="T6" fmla="*/ 3640 w 3642"/>
              <a:gd name="T7" fmla="*/ 226 h 1811"/>
              <a:gd name="T8" fmla="*/ 3625 w 3642"/>
              <a:gd name="T9" fmla="*/ 343 h 1811"/>
              <a:gd name="T10" fmla="*/ 3586 w 3642"/>
              <a:gd name="T11" fmla="*/ 473 h 1811"/>
              <a:gd name="T12" fmla="*/ 3515 w 3642"/>
              <a:gd name="T13" fmla="*/ 608 h 1811"/>
              <a:gd name="T14" fmla="*/ 3402 w 3642"/>
              <a:gd name="T15" fmla="*/ 743 h 1811"/>
              <a:gd name="T16" fmla="*/ 3242 w 3642"/>
              <a:gd name="T17" fmla="*/ 870 h 1811"/>
              <a:gd name="T18" fmla="*/ 3025 w 3642"/>
              <a:gd name="T19" fmla="*/ 985 h 1811"/>
              <a:gd name="T20" fmla="*/ 2743 w 3642"/>
              <a:gd name="T21" fmla="*/ 1081 h 1811"/>
              <a:gd name="T22" fmla="*/ 2389 w 3642"/>
              <a:gd name="T23" fmla="*/ 1152 h 1811"/>
              <a:gd name="T24" fmla="*/ 2115 w 3642"/>
              <a:gd name="T25" fmla="*/ 1181 h 1811"/>
              <a:gd name="T26" fmla="*/ 1879 w 3642"/>
              <a:gd name="T27" fmla="*/ 1196 h 1811"/>
              <a:gd name="T28" fmla="*/ 1621 w 3642"/>
              <a:gd name="T29" fmla="*/ 1211 h 1811"/>
              <a:gd name="T30" fmla="*/ 1347 w 3642"/>
              <a:gd name="T31" fmla="*/ 1232 h 1811"/>
              <a:gd name="T32" fmla="*/ 1074 w 3642"/>
              <a:gd name="T33" fmla="*/ 1262 h 1811"/>
              <a:gd name="T34" fmla="*/ 812 w 3642"/>
              <a:gd name="T35" fmla="*/ 1304 h 1811"/>
              <a:gd name="T36" fmla="*/ 572 w 3642"/>
              <a:gd name="T37" fmla="*/ 1365 h 1811"/>
              <a:gd name="T38" fmla="*/ 366 w 3642"/>
              <a:gd name="T39" fmla="*/ 1448 h 1811"/>
              <a:gd name="T40" fmla="*/ 207 w 3642"/>
              <a:gd name="T41" fmla="*/ 1558 h 1811"/>
              <a:gd name="T42" fmla="*/ 104 w 3642"/>
              <a:gd name="T43" fmla="*/ 1698 h 1811"/>
              <a:gd name="T44" fmla="*/ 74 w 3642"/>
              <a:gd name="T45" fmla="*/ 1808 h 1811"/>
              <a:gd name="T46" fmla="*/ 60 w 3642"/>
              <a:gd name="T47" fmla="*/ 1771 h 1811"/>
              <a:gd name="T48" fmla="*/ 37 w 3642"/>
              <a:gd name="T49" fmla="*/ 1693 h 1811"/>
              <a:gd name="T50" fmla="*/ 15 w 3642"/>
              <a:gd name="T51" fmla="*/ 1583 h 1811"/>
              <a:gd name="T52" fmla="*/ 0 w 3642"/>
              <a:gd name="T53" fmla="*/ 1449 h 1811"/>
              <a:gd name="T54" fmla="*/ 5 w 3642"/>
              <a:gd name="T55" fmla="*/ 1297 h 1811"/>
              <a:gd name="T56" fmla="*/ 37 w 3642"/>
              <a:gd name="T57" fmla="*/ 1137 h 1811"/>
              <a:gd name="T58" fmla="*/ 104 w 3642"/>
              <a:gd name="T59" fmla="*/ 973 h 1811"/>
              <a:gd name="T60" fmla="*/ 217 w 3642"/>
              <a:gd name="T61" fmla="*/ 813 h 1811"/>
              <a:gd name="T62" fmla="*/ 386 w 3642"/>
              <a:gd name="T63" fmla="*/ 666 h 1811"/>
              <a:gd name="T64" fmla="*/ 618 w 3642"/>
              <a:gd name="T65" fmla="*/ 537 h 1811"/>
              <a:gd name="T66" fmla="*/ 922 w 3642"/>
              <a:gd name="T67" fmla="*/ 434 h 1811"/>
              <a:gd name="T68" fmla="*/ 1335 w 3642"/>
              <a:gd name="T69" fmla="*/ 348 h 1811"/>
              <a:gd name="T70" fmla="*/ 1742 w 3642"/>
              <a:gd name="T71" fmla="*/ 289 h 1811"/>
              <a:gd name="T72" fmla="*/ 2131 w 3642"/>
              <a:gd name="T73" fmla="*/ 252 h 1811"/>
              <a:gd name="T74" fmla="*/ 2492 w 3642"/>
              <a:gd name="T75" fmla="*/ 230 h 1811"/>
              <a:gd name="T76" fmla="*/ 2819 w 3642"/>
              <a:gd name="T77" fmla="*/ 211 h 1811"/>
              <a:gd name="T78" fmla="*/ 3101 w 3642"/>
              <a:gd name="T79" fmla="*/ 191 h 1811"/>
              <a:gd name="T80" fmla="*/ 3333 w 3642"/>
              <a:gd name="T81" fmla="*/ 159 h 1811"/>
              <a:gd name="T82" fmla="*/ 3502 w 3642"/>
              <a:gd name="T83" fmla="*/ 110 h 1811"/>
              <a:gd name="T84" fmla="*/ 3601 w 3642"/>
              <a:gd name="T85" fmla="*/ 32 h 1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42" h="1811">
                <a:moveTo>
                  <a:pt x="3618" y="0"/>
                </a:moveTo>
                <a:lnTo>
                  <a:pt x="3618" y="2"/>
                </a:lnTo>
                <a:lnTo>
                  <a:pt x="3620" y="8"/>
                </a:lnTo>
                <a:lnTo>
                  <a:pt x="3623" y="18"/>
                </a:lnTo>
                <a:lnTo>
                  <a:pt x="3627" y="34"/>
                </a:lnTo>
                <a:lnTo>
                  <a:pt x="3630" y="52"/>
                </a:lnTo>
                <a:lnTo>
                  <a:pt x="3633" y="74"/>
                </a:lnTo>
                <a:lnTo>
                  <a:pt x="3637" y="98"/>
                </a:lnTo>
                <a:lnTo>
                  <a:pt x="3640" y="127"/>
                </a:lnTo>
                <a:lnTo>
                  <a:pt x="3642" y="157"/>
                </a:lnTo>
                <a:lnTo>
                  <a:pt x="3642" y="191"/>
                </a:lnTo>
                <a:lnTo>
                  <a:pt x="3640" y="226"/>
                </a:lnTo>
                <a:lnTo>
                  <a:pt x="3638" y="263"/>
                </a:lnTo>
                <a:lnTo>
                  <a:pt x="3633" y="302"/>
                </a:lnTo>
                <a:lnTo>
                  <a:pt x="3625" y="343"/>
                </a:lnTo>
                <a:lnTo>
                  <a:pt x="3616" y="385"/>
                </a:lnTo>
                <a:lnTo>
                  <a:pt x="3603" y="429"/>
                </a:lnTo>
                <a:lnTo>
                  <a:pt x="3586" y="473"/>
                </a:lnTo>
                <a:lnTo>
                  <a:pt x="3566" y="517"/>
                </a:lnTo>
                <a:lnTo>
                  <a:pt x="3542" y="562"/>
                </a:lnTo>
                <a:lnTo>
                  <a:pt x="3515" y="608"/>
                </a:lnTo>
                <a:lnTo>
                  <a:pt x="3483" y="654"/>
                </a:lnTo>
                <a:lnTo>
                  <a:pt x="3446" y="698"/>
                </a:lnTo>
                <a:lnTo>
                  <a:pt x="3402" y="743"/>
                </a:lnTo>
                <a:lnTo>
                  <a:pt x="3355" y="785"/>
                </a:lnTo>
                <a:lnTo>
                  <a:pt x="3302" y="829"/>
                </a:lnTo>
                <a:lnTo>
                  <a:pt x="3242" y="870"/>
                </a:lnTo>
                <a:lnTo>
                  <a:pt x="3176" y="911"/>
                </a:lnTo>
                <a:lnTo>
                  <a:pt x="3105" y="949"/>
                </a:lnTo>
                <a:lnTo>
                  <a:pt x="3025" y="985"/>
                </a:lnTo>
                <a:lnTo>
                  <a:pt x="2939" y="1020"/>
                </a:lnTo>
                <a:lnTo>
                  <a:pt x="2845" y="1052"/>
                </a:lnTo>
                <a:lnTo>
                  <a:pt x="2743" y="1081"/>
                </a:lnTo>
                <a:lnTo>
                  <a:pt x="2634" y="1108"/>
                </a:lnTo>
                <a:lnTo>
                  <a:pt x="2515" y="1132"/>
                </a:lnTo>
                <a:lnTo>
                  <a:pt x="2389" y="1152"/>
                </a:lnTo>
                <a:lnTo>
                  <a:pt x="2252" y="1167"/>
                </a:lnTo>
                <a:lnTo>
                  <a:pt x="2186" y="1174"/>
                </a:lnTo>
                <a:lnTo>
                  <a:pt x="2115" y="1181"/>
                </a:lnTo>
                <a:lnTo>
                  <a:pt x="2039" y="1186"/>
                </a:lnTo>
                <a:lnTo>
                  <a:pt x="1962" y="1191"/>
                </a:lnTo>
                <a:lnTo>
                  <a:pt x="1879" y="1196"/>
                </a:lnTo>
                <a:lnTo>
                  <a:pt x="1795" y="1201"/>
                </a:lnTo>
                <a:lnTo>
                  <a:pt x="1708" y="1206"/>
                </a:lnTo>
                <a:lnTo>
                  <a:pt x="1621" y="1211"/>
                </a:lnTo>
                <a:lnTo>
                  <a:pt x="1529" y="1218"/>
                </a:lnTo>
                <a:lnTo>
                  <a:pt x="1438" y="1225"/>
                </a:lnTo>
                <a:lnTo>
                  <a:pt x="1347" y="1232"/>
                </a:lnTo>
                <a:lnTo>
                  <a:pt x="1256" y="1240"/>
                </a:lnTo>
                <a:lnTo>
                  <a:pt x="1165" y="1250"/>
                </a:lnTo>
                <a:lnTo>
                  <a:pt x="1074" y="1262"/>
                </a:lnTo>
                <a:lnTo>
                  <a:pt x="984" y="1274"/>
                </a:lnTo>
                <a:lnTo>
                  <a:pt x="896" y="1287"/>
                </a:lnTo>
                <a:lnTo>
                  <a:pt x="812" y="1304"/>
                </a:lnTo>
                <a:lnTo>
                  <a:pt x="729" y="1323"/>
                </a:lnTo>
                <a:lnTo>
                  <a:pt x="648" y="1343"/>
                </a:lnTo>
                <a:lnTo>
                  <a:pt x="572" y="1365"/>
                </a:lnTo>
                <a:lnTo>
                  <a:pt x="498" y="1390"/>
                </a:lnTo>
                <a:lnTo>
                  <a:pt x="430" y="1417"/>
                </a:lnTo>
                <a:lnTo>
                  <a:pt x="366" y="1448"/>
                </a:lnTo>
                <a:lnTo>
                  <a:pt x="307" y="1482"/>
                </a:lnTo>
                <a:lnTo>
                  <a:pt x="255" y="1517"/>
                </a:lnTo>
                <a:lnTo>
                  <a:pt x="207" y="1558"/>
                </a:lnTo>
                <a:lnTo>
                  <a:pt x="165" y="1600"/>
                </a:lnTo>
                <a:lnTo>
                  <a:pt x="131" y="1647"/>
                </a:lnTo>
                <a:lnTo>
                  <a:pt x="104" y="1698"/>
                </a:lnTo>
                <a:lnTo>
                  <a:pt x="86" y="1752"/>
                </a:lnTo>
                <a:lnTo>
                  <a:pt x="76" y="1811"/>
                </a:lnTo>
                <a:lnTo>
                  <a:pt x="74" y="1808"/>
                </a:lnTo>
                <a:lnTo>
                  <a:pt x="71" y="1799"/>
                </a:lnTo>
                <a:lnTo>
                  <a:pt x="66" y="1787"/>
                </a:lnTo>
                <a:lnTo>
                  <a:pt x="60" y="1771"/>
                </a:lnTo>
                <a:lnTo>
                  <a:pt x="54" y="1749"/>
                </a:lnTo>
                <a:lnTo>
                  <a:pt x="45" y="1722"/>
                </a:lnTo>
                <a:lnTo>
                  <a:pt x="37" y="1693"/>
                </a:lnTo>
                <a:lnTo>
                  <a:pt x="28" y="1659"/>
                </a:lnTo>
                <a:lnTo>
                  <a:pt x="22" y="1624"/>
                </a:lnTo>
                <a:lnTo>
                  <a:pt x="15" y="1583"/>
                </a:lnTo>
                <a:lnTo>
                  <a:pt x="8" y="1541"/>
                </a:lnTo>
                <a:lnTo>
                  <a:pt x="3" y="1497"/>
                </a:lnTo>
                <a:lnTo>
                  <a:pt x="0" y="1449"/>
                </a:lnTo>
                <a:lnTo>
                  <a:pt x="0" y="1400"/>
                </a:lnTo>
                <a:lnTo>
                  <a:pt x="1" y="1350"/>
                </a:lnTo>
                <a:lnTo>
                  <a:pt x="5" y="1297"/>
                </a:lnTo>
                <a:lnTo>
                  <a:pt x="11" y="1245"/>
                </a:lnTo>
                <a:lnTo>
                  <a:pt x="22" y="1191"/>
                </a:lnTo>
                <a:lnTo>
                  <a:pt x="37" y="1137"/>
                </a:lnTo>
                <a:lnTo>
                  <a:pt x="55" y="1083"/>
                </a:lnTo>
                <a:lnTo>
                  <a:pt x="77" y="1027"/>
                </a:lnTo>
                <a:lnTo>
                  <a:pt x="104" y="973"/>
                </a:lnTo>
                <a:lnTo>
                  <a:pt x="136" y="919"/>
                </a:lnTo>
                <a:lnTo>
                  <a:pt x="175" y="865"/>
                </a:lnTo>
                <a:lnTo>
                  <a:pt x="217" y="813"/>
                </a:lnTo>
                <a:lnTo>
                  <a:pt x="268" y="762"/>
                </a:lnTo>
                <a:lnTo>
                  <a:pt x="324" y="713"/>
                </a:lnTo>
                <a:lnTo>
                  <a:pt x="386" y="666"/>
                </a:lnTo>
                <a:lnTo>
                  <a:pt x="456" y="620"/>
                </a:lnTo>
                <a:lnTo>
                  <a:pt x="532" y="578"/>
                </a:lnTo>
                <a:lnTo>
                  <a:pt x="618" y="537"/>
                </a:lnTo>
                <a:lnTo>
                  <a:pt x="711" y="500"/>
                </a:lnTo>
                <a:lnTo>
                  <a:pt x="810" y="466"/>
                </a:lnTo>
                <a:lnTo>
                  <a:pt x="922" y="434"/>
                </a:lnTo>
                <a:lnTo>
                  <a:pt x="1060" y="402"/>
                </a:lnTo>
                <a:lnTo>
                  <a:pt x="1198" y="373"/>
                </a:lnTo>
                <a:lnTo>
                  <a:pt x="1335" y="348"/>
                </a:lnTo>
                <a:lnTo>
                  <a:pt x="1472" y="324"/>
                </a:lnTo>
                <a:lnTo>
                  <a:pt x="1609" y="306"/>
                </a:lnTo>
                <a:lnTo>
                  <a:pt x="1742" y="289"/>
                </a:lnTo>
                <a:lnTo>
                  <a:pt x="1874" y="275"/>
                </a:lnTo>
                <a:lnTo>
                  <a:pt x="2004" y="263"/>
                </a:lnTo>
                <a:lnTo>
                  <a:pt x="2131" y="252"/>
                </a:lnTo>
                <a:lnTo>
                  <a:pt x="2254" y="243"/>
                </a:lnTo>
                <a:lnTo>
                  <a:pt x="2375" y="236"/>
                </a:lnTo>
                <a:lnTo>
                  <a:pt x="2492" y="230"/>
                </a:lnTo>
                <a:lnTo>
                  <a:pt x="2605" y="223"/>
                </a:lnTo>
                <a:lnTo>
                  <a:pt x="2715" y="218"/>
                </a:lnTo>
                <a:lnTo>
                  <a:pt x="2819" y="211"/>
                </a:lnTo>
                <a:lnTo>
                  <a:pt x="2919" y="204"/>
                </a:lnTo>
                <a:lnTo>
                  <a:pt x="3014" y="198"/>
                </a:lnTo>
                <a:lnTo>
                  <a:pt x="3101" y="191"/>
                </a:lnTo>
                <a:lnTo>
                  <a:pt x="3186" y="182"/>
                </a:lnTo>
                <a:lnTo>
                  <a:pt x="3262" y="172"/>
                </a:lnTo>
                <a:lnTo>
                  <a:pt x="3333" y="159"/>
                </a:lnTo>
                <a:lnTo>
                  <a:pt x="3397" y="145"/>
                </a:lnTo>
                <a:lnTo>
                  <a:pt x="3453" y="128"/>
                </a:lnTo>
                <a:lnTo>
                  <a:pt x="3502" y="110"/>
                </a:lnTo>
                <a:lnTo>
                  <a:pt x="3544" y="88"/>
                </a:lnTo>
                <a:lnTo>
                  <a:pt x="3576" y="61"/>
                </a:lnTo>
                <a:lnTo>
                  <a:pt x="3601" y="32"/>
                </a:lnTo>
                <a:lnTo>
                  <a:pt x="3618" y="0"/>
                </a:lnTo>
                <a:close/>
              </a:path>
            </a:pathLst>
          </a:custGeom>
          <a:solidFill>
            <a:schemeClr val="accent2"/>
          </a:solidFill>
          <a:ln w="25400" cap="flat" cmpd="sng" algn="ctr">
            <a:noFill/>
            <a:prstDash val="solid"/>
          </a:ln>
          <a:effectLst/>
        </p:spPr>
        <p:txBody>
          <a:bodyPr rot="0" spcFirstLastPara="0" vertOverflow="overflow" horzOverflow="overflow" vert="horz" wrap="square" lIns="96412" tIns="48205" rIns="96412" bIns="48205" numCol="1" spcCol="0" rtlCol="0" fromWordArt="0" anchor="ctr" anchorCtr="0" forceAA="0" compatLnSpc="1">
            <a:noAutofit/>
          </a:bodyPr>
          <a:lstStyle/>
          <a:p>
            <a:pPr algn="ctr">
              <a:lnSpc>
                <a:spcPct val="120000"/>
              </a:lnSpc>
            </a:pPr>
            <a:endParaRPr lang="zh-CN" altLang="en-US" sz="20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49" name="Freeform 2356"/>
          <p:cNvSpPr/>
          <p:nvPr/>
        </p:nvSpPr>
        <p:spPr bwMode="auto">
          <a:xfrm>
            <a:off x="4932445" y="2451165"/>
            <a:ext cx="3706610" cy="1844574"/>
          </a:xfrm>
          <a:custGeom>
            <a:avLst/>
            <a:gdLst>
              <a:gd name="T0" fmla="*/ 4642 w 4670"/>
              <a:gd name="T1" fmla="*/ 10 h 2325"/>
              <a:gd name="T2" fmla="*/ 4652 w 4670"/>
              <a:gd name="T3" fmla="*/ 54 h 2325"/>
              <a:gd name="T4" fmla="*/ 4664 w 4670"/>
              <a:gd name="T5" fmla="*/ 128 h 2325"/>
              <a:gd name="T6" fmla="*/ 4670 w 4670"/>
              <a:gd name="T7" fmla="*/ 230 h 2325"/>
              <a:gd name="T8" fmla="*/ 4664 w 4670"/>
              <a:gd name="T9" fmla="*/ 353 h 2325"/>
              <a:gd name="T10" fmla="*/ 4638 w 4670"/>
              <a:gd name="T11" fmla="*/ 492 h 2325"/>
              <a:gd name="T12" fmla="*/ 4586 w 4670"/>
              <a:gd name="T13" fmla="*/ 640 h 2325"/>
              <a:gd name="T14" fmla="*/ 4501 w 4670"/>
              <a:gd name="T15" fmla="*/ 792 h 2325"/>
              <a:gd name="T16" fmla="*/ 4375 w 4670"/>
              <a:gd name="T17" fmla="*/ 945 h 2325"/>
              <a:gd name="T18" fmla="*/ 4201 w 4670"/>
              <a:gd name="T19" fmla="*/ 1090 h 2325"/>
              <a:gd name="T20" fmla="*/ 3973 w 4670"/>
              <a:gd name="T21" fmla="*/ 1223 h 2325"/>
              <a:gd name="T22" fmla="*/ 3683 w 4670"/>
              <a:gd name="T23" fmla="*/ 1340 h 2325"/>
              <a:gd name="T24" fmla="*/ 3325 w 4670"/>
              <a:gd name="T25" fmla="*/ 1434 h 2325"/>
              <a:gd name="T26" fmla="*/ 2891 w 4670"/>
              <a:gd name="T27" fmla="*/ 1500 h 2325"/>
              <a:gd name="T28" fmla="*/ 2651 w 4670"/>
              <a:gd name="T29" fmla="*/ 1521 h 2325"/>
              <a:gd name="T30" fmla="*/ 2377 w 4670"/>
              <a:gd name="T31" fmla="*/ 1538 h 2325"/>
              <a:gd name="T32" fmla="*/ 2082 w 4670"/>
              <a:gd name="T33" fmla="*/ 1556 h 2325"/>
              <a:gd name="T34" fmla="*/ 1773 w 4670"/>
              <a:gd name="T35" fmla="*/ 1578 h 2325"/>
              <a:gd name="T36" fmla="*/ 1461 w 4670"/>
              <a:gd name="T37" fmla="*/ 1610 h 2325"/>
              <a:gd name="T38" fmla="*/ 1157 w 4670"/>
              <a:gd name="T39" fmla="*/ 1654 h 2325"/>
              <a:gd name="T40" fmla="*/ 873 w 4670"/>
              <a:gd name="T41" fmla="*/ 1713 h 2325"/>
              <a:gd name="T42" fmla="*/ 616 w 4670"/>
              <a:gd name="T43" fmla="*/ 1794 h 2325"/>
              <a:gd name="T44" fmla="*/ 400 w 4670"/>
              <a:gd name="T45" fmla="*/ 1899 h 2325"/>
              <a:gd name="T46" fmla="*/ 235 w 4670"/>
              <a:gd name="T47" fmla="*/ 2031 h 2325"/>
              <a:gd name="T48" fmla="*/ 128 w 4670"/>
              <a:gd name="T49" fmla="*/ 2196 h 2325"/>
              <a:gd name="T50" fmla="*/ 96 w 4670"/>
              <a:gd name="T51" fmla="*/ 2323 h 2325"/>
              <a:gd name="T52" fmla="*/ 81 w 4670"/>
              <a:gd name="T53" fmla="*/ 2283 h 2325"/>
              <a:gd name="T54" fmla="*/ 56 w 4670"/>
              <a:gd name="T55" fmla="*/ 2203 h 2325"/>
              <a:gd name="T56" fmla="*/ 29 w 4670"/>
              <a:gd name="T57" fmla="*/ 2087 h 2325"/>
              <a:gd name="T58" fmla="*/ 7 w 4670"/>
              <a:gd name="T59" fmla="*/ 1943 h 2325"/>
              <a:gd name="T60" fmla="*/ 0 w 4670"/>
              <a:gd name="T61" fmla="*/ 1779 h 2325"/>
              <a:gd name="T62" fmla="*/ 15 w 4670"/>
              <a:gd name="T63" fmla="*/ 1600 h 2325"/>
              <a:gd name="T64" fmla="*/ 62 w 4670"/>
              <a:gd name="T65" fmla="*/ 1413 h 2325"/>
              <a:gd name="T66" fmla="*/ 149 w 4670"/>
              <a:gd name="T67" fmla="*/ 1225 h 2325"/>
              <a:gd name="T68" fmla="*/ 284 w 4670"/>
              <a:gd name="T69" fmla="*/ 1041 h 2325"/>
              <a:gd name="T70" fmla="*/ 473 w 4670"/>
              <a:gd name="T71" fmla="*/ 872 h 2325"/>
              <a:gd name="T72" fmla="*/ 728 w 4670"/>
              <a:gd name="T73" fmla="*/ 720 h 2325"/>
              <a:gd name="T74" fmla="*/ 1055 w 4670"/>
              <a:gd name="T75" fmla="*/ 595 h 2325"/>
              <a:gd name="T76" fmla="*/ 1493 w 4670"/>
              <a:gd name="T77" fmla="*/ 488 h 2325"/>
              <a:gd name="T78" fmla="*/ 1955 w 4670"/>
              <a:gd name="T79" fmla="*/ 409 h 2325"/>
              <a:gd name="T80" fmla="*/ 2404 w 4670"/>
              <a:gd name="T81" fmla="*/ 355 h 2325"/>
              <a:gd name="T82" fmla="*/ 2833 w 4670"/>
              <a:gd name="T83" fmla="*/ 318 h 2325"/>
              <a:gd name="T84" fmla="*/ 3233 w 4670"/>
              <a:gd name="T85" fmla="*/ 294 h 2325"/>
              <a:gd name="T86" fmla="*/ 3600 w 4670"/>
              <a:gd name="T87" fmla="*/ 274 h 2325"/>
              <a:gd name="T88" fmla="*/ 3922 w 4670"/>
              <a:gd name="T89" fmla="*/ 252 h 2325"/>
              <a:gd name="T90" fmla="*/ 4196 w 4670"/>
              <a:gd name="T91" fmla="*/ 220 h 2325"/>
              <a:gd name="T92" fmla="*/ 4412 w 4670"/>
              <a:gd name="T93" fmla="*/ 172 h 2325"/>
              <a:gd name="T94" fmla="*/ 4562 w 4670"/>
              <a:gd name="T95" fmla="*/ 101 h 2325"/>
              <a:gd name="T96" fmla="*/ 4640 w 4670"/>
              <a:gd name="T97" fmla="*/ 0 h 2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70" h="2325">
                <a:moveTo>
                  <a:pt x="4640" y="0"/>
                </a:moveTo>
                <a:lnTo>
                  <a:pt x="4640" y="3"/>
                </a:lnTo>
                <a:lnTo>
                  <a:pt x="4642" y="10"/>
                </a:lnTo>
                <a:lnTo>
                  <a:pt x="4645" y="20"/>
                </a:lnTo>
                <a:lnTo>
                  <a:pt x="4648" y="36"/>
                </a:lnTo>
                <a:lnTo>
                  <a:pt x="4652" y="54"/>
                </a:lnTo>
                <a:lnTo>
                  <a:pt x="4657" y="74"/>
                </a:lnTo>
                <a:lnTo>
                  <a:pt x="4660" y="100"/>
                </a:lnTo>
                <a:lnTo>
                  <a:pt x="4664" y="128"/>
                </a:lnTo>
                <a:lnTo>
                  <a:pt x="4667" y="161"/>
                </a:lnTo>
                <a:lnTo>
                  <a:pt x="4669" y="194"/>
                </a:lnTo>
                <a:lnTo>
                  <a:pt x="4670" y="230"/>
                </a:lnTo>
                <a:lnTo>
                  <a:pt x="4670" y="269"/>
                </a:lnTo>
                <a:lnTo>
                  <a:pt x="4669" y="311"/>
                </a:lnTo>
                <a:lnTo>
                  <a:pt x="4664" y="353"/>
                </a:lnTo>
                <a:lnTo>
                  <a:pt x="4658" y="399"/>
                </a:lnTo>
                <a:lnTo>
                  <a:pt x="4650" y="444"/>
                </a:lnTo>
                <a:lnTo>
                  <a:pt x="4638" y="492"/>
                </a:lnTo>
                <a:lnTo>
                  <a:pt x="4625" y="541"/>
                </a:lnTo>
                <a:lnTo>
                  <a:pt x="4608" y="590"/>
                </a:lnTo>
                <a:lnTo>
                  <a:pt x="4586" y="640"/>
                </a:lnTo>
                <a:lnTo>
                  <a:pt x="4562" y="691"/>
                </a:lnTo>
                <a:lnTo>
                  <a:pt x="4534" y="742"/>
                </a:lnTo>
                <a:lnTo>
                  <a:pt x="4501" y="792"/>
                </a:lnTo>
                <a:lnTo>
                  <a:pt x="4464" y="843"/>
                </a:lnTo>
                <a:lnTo>
                  <a:pt x="4422" y="894"/>
                </a:lnTo>
                <a:lnTo>
                  <a:pt x="4375" y="945"/>
                </a:lnTo>
                <a:lnTo>
                  <a:pt x="4322" y="994"/>
                </a:lnTo>
                <a:lnTo>
                  <a:pt x="4265" y="1043"/>
                </a:lnTo>
                <a:lnTo>
                  <a:pt x="4201" y="1090"/>
                </a:lnTo>
                <a:lnTo>
                  <a:pt x="4132" y="1135"/>
                </a:lnTo>
                <a:lnTo>
                  <a:pt x="4056" y="1181"/>
                </a:lnTo>
                <a:lnTo>
                  <a:pt x="3973" y="1223"/>
                </a:lnTo>
                <a:lnTo>
                  <a:pt x="3883" y="1264"/>
                </a:lnTo>
                <a:lnTo>
                  <a:pt x="3787" y="1304"/>
                </a:lnTo>
                <a:lnTo>
                  <a:pt x="3683" y="1340"/>
                </a:lnTo>
                <a:lnTo>
                  <a:pt x="3571" y="1374"/>
                </a:lnTo>
                <a:lnTo>
                  <a:pt x="3451" y="1406"/>
                </a:lnTo>
                <a:lnTo>
                  <a:pt x="3325" y="1434"/>
                </a:lnTo>
                <a:lnTo>
                  <a:pt x="3188" y="1460"/>
                </a:lnTo>
                <a:lnTo>
                  <a:pt x="3044" y="1482"/>
                </a:lnTo>
                <a:lnTo>
                  <a:pt x="2891" y="1500"/>
                </a:lnTo>
                <a:lnTo>
                  <a:pt x="2815" y="1507"/>
                </a:lnTo>
                <a:lnTo>
                  <a:pt x="2735" y="1514"/>
                </a:lnTo>
                <a:lnTo>
                  <a:pt x="2651" y="1521"/>
                </a:lnTo>
                <a:lnTo>
                  <a:pt x="2563" y="1526"/>
                </a:lnTo>
                <a:lnTo>
                  <a:pt x="2472" y="1531"/>
                </a:lnTo>
                <a:lnTo>
                  <a:pt x="2377" y="1538"/>
                </a:lnTo>
                <a:lnTo>
                  <a:pt x="2281" y="1543"/>
                </a:lnTo>
                <a:lnTo>
                  <a:pt x="2183" y="1549"/>
                </a:lnTo>
                <a:lnTo>
                  <a:pt x="2082" y="1556"/>
                </a:lnTo>
                <a:lnTo>
                  <a:pt x="1979" y="1563"/>
                </a:lnTo>
                <a:lnTo>
                  <a:pt x="1876" y="1570"/>
                </a:lnTo>
                <a:lnTo>
                  <a:pt x="1773" y="1578"/>
                </a:lnTo>
                <a:lnTo>
                  <a:pt x="1668" y="1588"/>
                </a:lnTo>
                <a:lnTo>
                  <a:pt x="1563" y="1598"/>
                </a:lnTo>
                <a:lnTo>
                  <a:pt x="1461" y="1610"/>
                </a:lnTo>
                <a:lnTo>
                  <a:pt x="1358" y="1622"/>
                </a:lnTo>
                <a:lnTo>
                  <a:pt x="1256" y="1637"/>
                </a:lnTo>
                <a:lnTo>
                  <a:pt x="1157" y="1654"/>
                </a:lnTo>
                <a:lnTo>
                  <a:pt x="1060" y="1671"/>
                </a:lnTo>
                <a:lnTo>
                  <a:pt x="964" y="1691"/>
                </a:lnTo>
                <a:lnTo>
                  <a:pt x="873" y="1713"/>
                </a:lnTo>
                <a:lnTo>
                  <a:pt x="783" y="1739"/>
                </a:lnTo>
                <a:lnTo>
                  <a:pt x="697" y="1766"/>
                </a:lnTo>
                <a:lnTo>
                  <a:pt x="616" y="1794"/>
                </a:lnTo>
                <a:lnTo>
                  <a:pt x="540" y="1826"/>
                </a:lnTo>
                <a:lnTo>
                  <a:pt x="468" y="1860"/>
                </a:lnTo>
                <a:lnTo>
                  <a:pt x="400" y="1899"/>
                </a:lnTo>
                <a:lnTo>
                  <a:pt x="339" y="1940"/>
                </a:lnTo>
                <a:lnTo>
                  <a:pt x="284" y="1984"/>
                </a:lnTo>
                <a:lnTo>
                  <a:pt x="235" y="2031"/>
                </a:lnTo>
                <a:lnTo>
                  <a:pt x="192" y="2083"/>
                </a:lnTo>
                <a:lnTo>
                  <a:pt x="157" y="2137"/>
                </a:lnTo>
                <a:lnTo>
                  <a:pt x="128" y="2196"/>
                </a:lnTo>
                <a:lnTo>
                  <a:pt x="108" y="2259"/>
                </a:lnTo>
                <a:lnTo>
                  <a:pt x="96" y="2325"/>
                </a:lnTo>
                <a:lnTo>
                  <a:pt x="96" y="2323"/>
                </a:lnTo>
                <a:lnTo>
                  <a:pt x="93" y="2315"/>
                </a:lnTo>
                <a:lnTo>
                  <a:pt x="88" y="2301"/>
                </a:lnTo>
                <a:lnTo>
                  <a:pt x="81" y="2283"/>
                </a:lnTo>
                <a:lnTo>
                  <a:pt x="73" y="2261"/>
                </a:lnTo>
                <a:lnTo>
                  <a:pt x="64" y="2234"/>
                </a:lnTo>
                <a:lnTo>
                  <a:pt x="56" y="2203"/>
                </a:lnTo>
                <a:lnTo>
                  <a:pt x="47" y="2168"/>
                </a:lnTo>
                <a:lnTo>
                  <a:pt x="37" y="2129"/>
                </a:lnTo>
                <a:lnTo>
                  <a:pt x="29" y="2087"/>
                </a:lnTo>
                <a:lnTo>
                  <a:pt x="20" y="2043"/>
                </a:lnTo>
                <a:lnTo>
                  <a:pt x="13" y="1994"/>
                </a:lnTo>
                <a:lnTo>
                  <a:pt x="7" y="1943"/>
                </a:lnTo>
                <a:lnTo>
                  <a:pt x="3" y="1891"/>
                </a:lnTo>
                <a:lnTo>
                  <a:pt x="0" y="1835"/>
                </a:lnTo>
                <a:lnTo>
                  <a:pt x="0" y="1779"/>
                </a:lnTo>
                <a:lnTo>
                  <a:pt x="2" y="1720"/>
                </a:lnTo>
                <a:lnTo>
                  <a:pt x="8" y="1661"/>
                </a:lnTo>
                <a:lnTo>
                  <a:pt x="15" y="1600"/>
                </a:lnTo>
                <a:lnTo>
                  <a:pt x="27" y="1538"/>
                </a:lnTo>
                <a:lnTo>
                  <a:pt x="44" y="1475"/>
                </a:lnTo>
                <a:lnTo>
                  <a:pt x="62" y="1413"/>
                </a:lnTo>
                <a:lnTo>
                  <a:pt x="88" y="1350"/>
                </a:lnTo>
                <a:lnTo>
                  <a:pt x="116" y="1286"/>
                </a:lnTo>
                <a:lnTo>
                  <a:pt x="149" y="1225"/>
                </a:lnTo>
                <a:lnTo>
                  <a:pt x="189" y="1162"/>
                </a:lnTo>
                <a:lnTo>
                  <a:pt x="233" y="1102"/>
                </a:lnTo>
                <a:lnTo>
                  <a:pt x="284" y="1041"/>
                </a:lnTo>
                <a:lnTo>
                  <a:pt x="339" y="983"/>
                </a:lnTo>
                <a:lnTo>
                  <a:pt x="404" y="926"/>
                </a:lnTo>
                <a:lnTo>
                  <a:pt x="473" y="872"/>
                </a:lnTo>
                <a:lnTo>
                  <a:pt x="550" y="818"/>
                </a:lnTo>
                <a:lnTo>
                  <a:pt x="635" y="767"/>
                </a:lnTo>
                <a:lnTo>
                  <a:pt x="728" y="720"/>
                </a:lnTo>
                <a:lnTo>
                  <a:pt x="829" y="674"/>
                </a:lnTo>
                <a:lnTo>
                  <a:pt x="937" y="634"/>
                </a:lnTo>
                <a:lnTo>
                  <a:pt x="1055" y="595"/>
                </a:lnTo>
                <a:lnTo>
                  <a:pt x="1182" y="559"/>
                </a:lnTo>
                <a:lnTo>
                  <a:pt x="1337" y="522"/>
                </a:lnTo>
                <a:lnTo>
                  <a:pt x="1493" y="488"/>
                </a:lnTo>
                <a:lnTo>
                  <a:pt x="1648" y="458"/>
                </a:lnTo>
                <a:lnTo>
                  <a:pt x="1802" y="433"/>
                </a:lnTo>
                <a:lnTo>
                  <a:pt x="1955" y="409"/>
                </a:lnTo>
                <a:lnTo>
                  <a:pt x="2106" y="389"/>
                </a:lnTo>
                <a:lnTo>
                  <a:pt x="2256" y="370"/>
                </a:lnTo>
                <a:lnTo>
                  <a:pt x="2404" y="355"/>
                </a:lnTo>
                <a:lnTo>
                  <a:pt x="2550" y="340"/>
                </a:lnTo>
                <a:lnTo>
                  <a:pt x="2693" y="328"/>
                </a:lnTo>
                <a:lnTo>
                  <a:pt x="2833" y="318"/>
                </a:lnTo>
                <a:lnTo>
                  <a:pt x="2970" y="309"/>
                </a:lnTo>
                <a:lnTo>
                  <a:pt x="3103" y="301"/>
                </a:lnTo>
                <a:lnTo>
                  <a:pt x="3233" y="294"/>
                </a:lnTo>
                <a:lnTo>
                  <a:pt x="3360" y="287"/>
                </a:lnTo>
                <a:lnTo>
                  <a:pt x="3482" y="281"/>
                </a:lnTo>
                <a:lnTo>
                  <a:pt x="3600" y="274"/>
                </a:lnTo>
                <a:lnTo>
                  <a:pt x="3713" y="267"/>
                </a:lnTo>
                <a:lnTo>
                  <a:pt x="3821" y="259"/>
                </a:lnTo>
                <a:lnTo>
                  <a:pt x="3922" y="252"/>
                </a:lnTo>
                <a:lnTo>
                  <a:pt x="4020" y="242"/>
                </a:lnTo>
                <a:lnTo>
                  <a:pt x="4111" y="232"/>
                </a:lnTo>
                <a:lnTo>
                  <a:pt x="4196" y="220"/>
                </a:lnTo>
                <a:lnTo>
                  <a:pt x="4274" y="206"/>
                </a:lnTo>
                <a:lnTo>
                  <a:pt x="4346" y="189"/>
                </a:lnTo>
                <a:lnTo>
                  <a:pt x="4412" y="172"/>
                </a:lnTo>
                <a:lnTo>
                  <a:pt x="4469" y="152"/>
                </a:lnTo>
                <a:lnTo>
                  <a:pt x="4518" y="128"/>
                </a:lnTo>
                <a:lnTo>
                  <a:pt x="4562" y="101"/>
                </a:lnTo>
                <a:lnTo>
                  <a:pt x="4596" y="71"/>
                </a:lnTo>
                <a:lnTo>
                  <a:pt x="4621" y="37"/>
                </a:lnTo>
                <a:lnTo>
                  <a:pt x="4640" y="0"/>
                </a:lnTo>
                <a:close/>
              </a:path>
            </a:pathLst>
          </a:custGeom>
          <a:solidFill>
            <a:schemeClr val="accent1"/>
          </a:solidFill>
          <a:ln w="25400" cap="flat" cmpd="sng" algn="ctr">
            <a:noFill/>
            <a:prstDash val="solid"/>
          </a:ln>
          <a:effectLst/>
        </p:spPr>
        <p:txBody>
          <a:bodyPr rot="0" spcFirstLastPara="0" vertOverflow="overflow" horzOverflow="overflow" vert="horz" wrap="square" lIns="96412" tIns="48205" rIns="96412" bIns="48205" numCol="1" spcCol="0" rtlCol="0" fromWordArt="0" anchor="ctr" anchorCtr="0" forceAA="0" compatLnSpc="1">
            <a:noAutofit/>
          </a:bodyPr>
          <a:lstStyle/>
          <a:p>
            <a:pPr algn="ctr">
              <a:lnSpc>
                <a:spcPct val="120000"/>
              </a:lnSpc>
            </a:pPr>
            <a:endParaRPr lang="zh-CN" altLang="en-US" sz="20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组合 1"/>
          <p:cNvGrpSpPr/>
          <p:nvPr/>
        </p:nvGrpSpPr>
        <p:grpSpPr>
          <a:xfrm>
            <a:off x="7311977" y="2875004"/>
            <a:ext cx="687351" cy="2784322"/>
            <a:chOff x="7312026" y="2874963"/>
            <a:chExt cx="687388" cy="2784475"/>
          </a:xfrm>
          <a:solidFill>
            <a:schemeClr val="bg1"/>
          </a:solidFill>
        </p:grpSpPr>
        <p:sp>
          <p:nvSpPr>
            <p:cNvPr id="4150" name="Freeform 2357"/>
            <p:cNvSpPr/>
            <p:nvPr/>
          </p:nvSpPr>
          <p:spPr bwMode="auto">
            <a:xfrm>
              <a:off x="7312026" y="5386388"/>
              <a:ext cx="206375" cy="273050"/>
            </a:xfrm>
            <a:custGeom>
              <a:avLst/>
              <a:gdLst>
                <a:gd name="T0" fmla="*/ 132 w 262"/>
                <a:gd name="T1" fmla="*/ 0 h 344"/>
                <a:gd name="T2" fmla="*/ 149 w 262"/>
                <a:gd name="T3" fmla="*/ 1 h 344"/>
                <a:gd name="T4" fmla="*/ 96 w 262"/>
                <a:gd name="T5" fmla="*/ 54 h 344"/>
                <a:gd name="T6" fmla="*/ 120 w 262"/>
                <a:gd name="T7" fmla="*/ 138 h 344"/>
                <a:gd name="T8" fmla="*/ 204 w 262"/>
                <a:gd name="T9" fmla="*/ 162 h 344"/>
                <a:gd name="T10" fmla="*/ 260 w 262"/>
                <a:gd name="T11" fmla="*/ 106 h 344"/>
                <a:gd name="T12" fmla="*/ 262 w 262"/>
                <a:gd name="T13" fmla="*/ 118 h 344"/>
                <a:gd name="T14" fmla="*/ 262 w 262"/>
                <a:gd name="T15" fmla="*/ 131 h 344"/>
                <a:gd name="T16" fmla="*/ 258 w 262"/>
                <a:gd name="T17" fmla="*/ 162 h 344"/>
                <a:gd name="T18" fmla="*/ 248 w 262"/>
                <a:gd name="T19" fmla="*/ 190 h 344"/>
                <a:gd name="T20" fmla="*/ 231 w 262"/>
                <a:gd name="T21" fmla="*/ 216 h 344"/>
                <a:gd name="T22" fmla="*/ 209 w 262"/>
                <a:gd name="T23" fmla="*/ 236 h 344"/>
                <a:gd name="T24" fmla="*/ 184 w 262"/>
                <a:gd name="T25" fmla="*/ 251 h 344"/>
                <a:gd name="T26" fmla="*/ 154 w 262"/>
                <a:gd name="T27" fmla="*/ 260 h 344"/>
                <a:gd name="T28" fmla="*/ 154 w 262"/>
                <a:gd name="T29" fmla="*/ 344 h 344"/>
                <a:gd name="T30" fmla="*/ 46 w 262"/>
                <a:gd name="T31" fmla="*/ 344 h 344"/>
                <a:gd name="T32" fmla="*/ 46 w 262"/>
                <a:gd name="T33" fmla="*/ 231 h 344"/>
                <a:gd name="T34" fmla="*/ 27 w 262"/>
                <a:gd name="T35" fmla="*/ 211 h 344"/>
                <a:gd name="T36" fmla="*/ 14 w 262"/>
                <a:gd name="T37" fmla="*/ 187 h 344"/>
                <a:gd name="T38" fmla="*/ 3 w 262"/>
                <a:gd name="T39" fmla="*/ 160 h 344"/>
                <a:gd name="T40" fmla="*/ 0 w 262"/>
                <a:gd name="T41" fmla="*/ 131 h 344"/>
                <a:gd name="T42" fmla="*/ 5 w 262"/>
                <a:gd name="T43" fmla="*/ 96 h 344"/>
                <a:gd name="T44" fmla="*/ 19 w 262"/>
                <a:gd name="T45" fmla="*/ 65 h 344"/>
                <a:gd name="T46" fmla="*/ 39 w 262"/>
                <a:gd name="T47" fmla="*/ 38 h 344"/>
                <a:gd name="T48" fmla="*/ 66 w 262"/>
                <a:gd name="T49" fmla="*/ 18 h 344"/>
                <a:gd name="T50" fmla="*/ 96 w 262"/>
                <a:gd name="T51" fmla="*/ 5 h 344"/>
                <a:gd name="T52" fmla="*/ 132 w 262"/>
                <a:gd name="T53"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2" h="344">
                  <a:moveTo>
                    <a:pt x="132" y="0"/>
                  </a:moveTo>
                  <a:lnTo>
                    <a:pt x="149" y="1"/>
                  </a:lnTo>
                  <a:lnTo>
                    <a:pt x="96" y="54"/>
                  </a:lnTo>
                  <a:lnTo>
                    <a:pt x="120" y="138"/>
                  </a:lnTo>
                  <a:lnTo>
                    <a:pt x="204" y="162"/>
                  </a:lnTo>
                  <a:lnTo>
                    <a:pt x="260" y="106"/>
                  </a:lnTo>
                  <a:lnTo>
                    <a:pt x="262" y="118"/>
                  </a:lnTo>
                  <a:lnTo>
                    <a:pt x="262" y="131"/>
                  </a:lnTo>
                  <a:lnTo>
                    <a:pt x="258" y="162"/>
                  </a:lnTo>
                  <a:lnTo>
                    <a:pt x="248" y="190"/>
                  </a:lnTo>
                  <a:lnTo>
                    <a:pt x="231" y="216"/>
                  </a:lnTo>
                  <a:lnTo>
                    <a:pt x="209" y="236"/>
                  </a:lnTo>
                  <a:lnTo>
                    <a:pt x="184" y="251"/>
                  </a:lnTo>
                  <a:lnTo>
                    <a:pt x="154" y="260"/>
                  </a:lnTo>
                  <a:lnTo>
                    <a:pt x="154" y="344"/>
                  </a:lnTo>
                  <a:lnTo>
                    <a:pt x="46" y="344"/>
                  </a:lnTo>
                  <a:lnTo>
                    <a:pt x="46" y="231"/>
                  </a:lnTo>
                  <a:lnTo>
                    <a:pt x="27" y="211"/>
                  </a:lnTo>
                  <a:lnTo>
                    <a:pt x="14" y="187"/>
                  </a:lnTo>
                  <a:lnTo>
                    <a:pt x="3" y="160"/>
                  </a:lnTo>
                  <a:lnTo>
                    <a:pt x="0" y="131"/>
                  </a:lnTo>
                  <a:lnTo>
                    <a:pt x="5" y="96"/>
                  </a:lnTo>
                  <a:lnTo>
                    <a:pt x="19" y="65"/>
                  </a:lnTo>
                  <a:lnTo>
                    <a:pt x="39" y="38"/>
                  </a:lnTo>
                  <a:lnTo>
                    <a:pt x="66" y="18"/>
                  </a:lnTo>
                  <a:lnTo>
                    <a:pt x="96" y="5"/>
                  </a:lnTo>
                  <a:lnTo>
                    <a:pt x="132" y="0"/>
                  </a:lnTo>
                  <a:close/>
                </a:path>
              </a:pathLst>
            </a:custGeom>
            <a:grpFill/>
            <a:ln w="0">
              <a:noFill/>
              <a:prstDash val="solid"/>
              <a:round/>
            </a:ln>
          </p:spPr>
          <p:txBody>
            <a:bodyPr vert="horz" wrap="square" lIns="91435" tIns="45717" rIns="91435" bIns="45717" numCol="1" anchor="t" anchorCtr="0" compatLnSpc="1"/>
            <a:lstStyle/>
            <a:p>
              <a:pPr>
                <a:lnSpc>
                  <a:spcPct val="120000"/>
                </a:lnSpc>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34" name="任意多边形 2433"/>
            <p:cNvSpPr/>
            <p:nvPr/>
          </p:nvSpPr>
          <p:spPr bwMode="auto">
            <a:xfrm>
              <a:off x="7405687" y="4200525"/>
              <a:ext cx="339726" cy="341313"/>
            </a:xfrm>
            <a:custGeom>
              <a:avLst/>
              <a:gdLst>
                <a:gd name="connsiteX0" fmla="*/ 185739 w 339726"/>
                <a:gd name="connsiteY0" fmla="*/ 211138 h 341313"/>
                <a:gd name="connsiteX1" fmla="*/ 189707 w 339726"/>
                <a:gd name="connsiteY1" fmla="*/ 211138 h 341313"/>
                <a:gd name="connsiteX2" fmla="*/ 189707 w 339726"/>
                <a:gd name="connsiteY2" fmla="*/ 212707 h 341313"/>
                <a:gd name="connsiteX3" fmla="*/ 189707 w 339726"/>
                <a:gd name="connsiteY3" fmla="*/ 215059 h 341313"/>
                <a:gd name="connsiteX4" fmla="*/ 189707 w 339726"/>
                <a:gd name="connsiteY4" fmla="*/ 218980 h 341313"/>
                <a:gd name="connsiteX5" fmla="*/ 191295 w 339726"/>
                <a:gd name="connsiteY5" fmla="*/ 226038 h 341313"/>
                <a:gd name="connsiteX6" fmla="*/ 191295 w 339726"/>
                <a:gd name="connsiteY6" fmla="*/ 232311 h 341313"/>
                <a:gd name="connsiteX7" fmla="*/ 191295 w 339726"/>
                <a:gd name="connsiteY7" fmla="*/ 241722 h 341313"/>
                <a:gd name="connsiteX8" fmla="*/ 192089 w 339726"/>
                <a:gd name="connsiteY8" fmla="*/ 251132 h 341313"/>
                <a:gd name="connsiteX9" fmla="*/ 192089 w 339726"/>
                <a:gd name="connsiteY9" fmla="*/ 261326 h 341313"/>
                <a:gd name="connsiteX10" fmla="*/ 192089 w 339726"/>
                <a:gd name="connsiteY10" fmla="*/ 273873 h 341313"/>
                <a:gd name="connsiteX11" fmla="*/ 193676 w 339726"/>
                <a:gd name="connsiteY11" fmla="*/ 285636 h 341313"/>
                <a:gd name="connsiteX12" fmla="*/ 193676 w 339726"/>
                <a:gd name="connsiteY12" fmla="*/ 291909 h 341313"/>
                <a:gd name="connsiteX13" fmla="*/ 193676 w 339726"/>
                <a:gd name="connsiteY13" fmla="*/ 298967 h 341313"/>
                <a:gd name="connsiteX14" fmla="*/ 193676 w 339726"/>
                <a:gd name="connsiteY14" fmla="*/ 313083 h 341313"/>
                <a:gd name="connsiteX15" fmla="*/ 192089 w 339726"/>
                <a:gd name="connsiteY15" fmla="*/ 327982 h 341313"/>
                <a:gd name="connsiteX16" fmla="*/ 192089 w 339726"/>
                <a:gd name="connsiteY16" fmla="*/ 341313 h 341313"/>
                <a:gd name="connsiteX17" fmla="*/ 169863 w 339726"/>
                <a:gd name="connsiteY17" fmla="*/ 341313 h 341313"/>
                <a:gd name="connsiteX18" fmla="*/ 169863 w 339726"/>
                <a:gd name="connsiteY18" fmla="*/ 339745 h 341313"/>
                <a:gd name="connsiteX19" fmla="*/ 172245 w 339726"/>
                <a:gd name="connsiteY19" fmla="*/ 324845 h 341313"/>
                <a:gd name="connsiteX20" fmla="*/ 174626 w 339726"/>
                <a:gd name="connsiteY20" fmla="*/ 312298 h 341313"/>
                <a:gd name="connsiteX21" fmla="*/ 176213 w 339726"/>
                <a:gd name="connsiteY21" fmla="*/ 297399 h 341313"/>
                <a:gd name="connsiteX22" fmla="*/ 178595 w 339726"/>
                <a:gd name="connsiteY22" fmla="*/ 285636 h 341313"/>
                <a:gd name="connsiteX23" fmla="*/ 180182 w 339726"/>
                <a:gd name="connsiteY23" fmla="*/ 272305 h 341313"/>
                <a:gd name="connsiteX24" fmla="*/ 181770 w 339726"/>
                <a:gd name="connsiteY24" fmla="*/ 261326 h 341313"/>
                <a:gd name="connsiteX25" fmla="*/ 183357 w 339726"/>
                <a:gd name="connsiteY25" fmla="*/ 251132 h 341313"/>
                <a:gd name="connsiteX26" fmla="*/ 183357 w 339726"/>
                <a:gd name="connsiteY26" fmla="*/ 240153 h 341313"/>
                <a:gd name="connsiteX27" fmla="*/ 184151 w 339726"/>
                <a:gd name="connsiteY27" fmla="*/ 232311 h 341313"/>
                <a:gd name="connsiteX28" fmla="*/ 184151 w 339726"/>
                <a:gd name="connsiteY28" fmla="*/ 226038 h 341313"/>
                <a:gd name="connsiteX29" fmla="*/ 185739 w 339726"/>
                <a:gd name="connsiteY29" fmla="*/ 218980 h 341313"/>
                <a:gd name="connsiteX30" fmla="*/ 185739 w 339726"/>
                <a:gd name="connsiteY30" fmla="*/ 215059 h 341313"/>
                <a:gd name="connsiteX31" fmla="*/ 185739 w 339726"/>
                <a:gd name="connsiteY31" fmla="*/ 212707 h 341313"/>
                <a:gd name="connsiteX32" fmla="*/ 298218 w 339726"/>
                <a:gd name="connsiteY32" fmla="*/ 173038 h 341313"/>
                <a:gd name="connsiteX33" fmla="*/ 314183 w 339726"/>
                <a:gd name="connsiteY33" fmla="*/ 173038 h 341313"/>
                <a:gd name="connsiteX34" fmla="*/ 327753 w 339726"/>
                <a:gd name="connsiteY34" fmla="*/ 174614 h 341313"/>
                <a:gd name="connsiteX35" fmla="*/ 337332 w 339726"/>
                <a:gd name="connsiteY35" fmla="*/ 175402 h 341313"/>
                <a:gd name="connsiteX36" fmla="*/ 339726 w 339726"/>
                <a:gd name="connsiteY36" fmla="*/ 175402 h 341313"/>
                <a:gd name="connsiteX37" fmla="*/ 339726 w 339726"/>
                <a:gd name="connsiteY37" fmla="*/ 179341 h 341313"/>
                <a:gd name="connsiteX38" fmla="*/ 338130 w 339726"/>
                <a:gd name="connsiteY38" fmla="*/ 188797 h 341313"/>
                <a:gd name="connsiteX39" fmla="*/ 334139 w 339726"/>
                <a:gd name="connsiteY39" fmla="*/ 200616 h 341313"/>
                <a:gd name="connsiteX40" fmla="*/ 329349 w 339726"/>
                <a:gd name="connsiteY40" fmla="*/ 217164 h 341313"/>
                <a:gd name="connsiteX41" fmla="*/ 320569 w 339726"/>
                <a:gd name="connsiteY41" fmla="*/ 234499 h 341313"/>
                <a:gd name="connsiteX42" fmla="*/ 310191 w 339726"/>
                <a:gd name="connsiteY42" fmla="*/ 250258 h 341313"/>
                <a:gd name="connsiteX43" fmla="*/ 294227 w 339726"/>
                <a:gd name="connsiteY43" fmla="*/ 263653 h 341313"/>
                <a:gd name="connsiteX44" fmla="*/ 272674 w 339726"/>
                <a:gd name="connsiteY44" fmla="*/ 273897 h 341313"/>
                <a:gd name="connsiteX45" fmla="*/ 249525 w 339726"/>
                <a:gd name="connsiteY45" fmla="*/ 279412 h 341313"/>
                <a:gd name="connsiteX46" fmla="*/ 229570 w 339726"/>
                <a:gd name="connsiteY46" fmla="*/ 280988 h 341313"/>
                <a:gd name="connsiteX47" fmla="*/ 212008 w 339726"/>
                <a:gd name="connsiteY47" fmla="*/ 279412 h 341313"/>
                <a:gd name="connsiteX48" fmla="*/ 199236 w 339726"/>
                <a:gd name="connsiteY48" fmla="*/ 277048 h 341313"/>
                <a:gd name="connsiteX49" fmla="*/ 206421 w 339726"/>
                <a:gd name="connsiteY49" fmla="*/ 271533 h 341313"/>
                <a:gd name="connsiteX50" fmla="*/ 216798 w 339726"/>
                <a:gd name="connsiteY50" fmla="*/ 262077 h 341313"/>
                <a:gd name="connsiteX51" fmla="*/ 222385 w 339726"/>
                <a:gd name="connsiteY51" fmla="*/ 256562 h 341313"/>
                <a:gd name="connsiteX52" fmla="*/ 227973 w 339726"/>
                <a:gd name="connsiteY52" fmla="*/ 252622 h 341313"/>
                <a:gd name="connsiteX53" fmla="*/ 241543 w 339726"/>
                <a:gd name="connsiteY53" fmla="*/ 242378 h 341313"/>
                <a:gd name="connsiteX54" fmla="*/ 243938 w 339726"/>
                <a:gd name="connsiteY54" fmla="*/ 240802 h 341313"/>
                <a:gd name="connsiteX55" fmla="*/ 247131 w 339726"/>
                <a:gd name="connsiteY55" fmla="*/ 238439 h 341313"/>
                <a:gd name="connsiteX56" fmla="*/ 253517 w 339726"/>
                <a:gd name="connsiteY56" fmla="*/ 232923 h 341313"/>
                <a:gd name="connsiteX57" fmla="*/ 259903 w 339726"/>
                <a:gd name="connsiteY57" fmla="*/ 228983 h 341313"/>
                <a:gd name="connsiteX58" fmla="*/ 265490 w 339726"/>
                <a:gd name="connsiteY58" fmla="*/ 223467 h 341313"/>
                <a:gd name="connsiteX59" fmla="*/ 272674 w 339726"/>
                <a:gd name="connsiteY59" fmla="*/ 219528 h 341313"/>
                <a:gd name="connsiteX60" fmla="*/ 277464 w 339726"/>
                <a:gd name="connsiteY60" fmla="*/ 215588 h 341313"/>
                <a:gd name="connsiteX61" fmla="*/ 288639 w 339726"/>
                <a:gd name="connsiteY61" fmla="*/ 209284 h 341313"/>
                <a:gd name="connsiteX62" fmla="*/ 292630 w 339726"/>
                <a:gd name="connsiteY62" fmla="*/ 206132 h 341313"/>
                <a:gd name="connsiteX63" fmla="*/ 298218 w 339726"/>
                <a:gd name="connsiteY63" fmla="*/ 202192 h 341313"/>
                <a:gd name="connsiteX64" fmla="*/ 300613 w 339726"/>
                <a:gd name="connsiteY64" fmla="*/ 200616 h 341313"/>
                <a:gd name="connsiteX65" fmla="*/ 304604 w 339726"/>
                <a:gd name="connsiteY65" fmla="*/ 198252 h 341313"/>
                <a:gd name="connsiteX66" fmla="*/ 307797 w 339726"/>
                <a:gd name="connsiteY66" fmla="*/ 196676 h 341313"/>
                <a:gd name="connsiteX67" fmla="*/ 310191 w 339726"/>
                <a:gd name="connsiteY67" fmla="*/ 195888 h 341313"/>
                <a:gd name="connsiteX68" fmla="*/ 311788 w 339726"/>
                <a:gd name="connsiteY68" fmla="*/ 194313 h 341313"/>
                <a:gd name="connsiteX69" fmla="*/ 310191 w 339726"/>
                <a:gd name="connsiteY69" fmla="*/ 194313 h 341313"/>
                <a:gd name="connsiteX70" fmla="*/ 307797 w 339726"/>
                <a:gd name="connsiteY70" fmla="*/ 195888 h 341313"/>
                <a:gd name="connsiteX71" fmla="*/ 304604 w 339726"/>
                <a:gd name="connsiteY71" fmla="*/ 198252 h 341313"/>
                <a:gd name="connsiteX72" fmla="*/ 300613 w 339726"/>
                <a:gd name="connsiteY72" fmla="*/ 199828 h 341313"/>
                <a:gd name="connsiteX73" fmla="*/ 296621 w 339726"/>
                <a:gd name="connsiteY73" fmla="*/ 202192 h 341313"/>
                <a:gd name="connsiteX74" fmla="*/ 292630 w 339726"/>
                <a:gd name="connsiteY74" fmla="*/ 204556 h 341313"/>
                <a:gd name="connsiteX75" fmla="*/ 287043 w 339726"/>
                <a:gd name="connsiteY75" fmla="*/ 207708 h 341313"/>
                <a:gd name="connsiteX76" fmla="*/ 276666 w 339726"/>
                <a:gd name="connsiteY76" fmla="*/ 213224 h 341313"/>
                <a:gd name="connsiteX77" fmla="*/ 269481 w 339726"/>
                <a:gd name="connsiteY77" fmla="*/ 217164 h 341313"/>
                <a:gd name="connsiteX78" fmla="*/ 264692 w 339726"/>
                <a:gd name="connsiteY78" fmla="*/ 221104 h 341313"/>
                <a:gd name="connsiteX79" fmla="*/ 257508 w 339726"/>
                <a:gd name="connsiteY79" fmla="*/ 225043 h 341313"/>
                <a:gd name="connsiteX80" fmla="*/ 251122 w 339726"/>
                <a:gd name="connsiteY80" fmla="*/ 228983 h 341313"/>
                <a:gd name="connsiteX81" fmla="*/ 243938 w 339726"/>
                <a:gd name="connsiteY81" fmla="*/ 232923 h 341313"/>
                <a:gd name="connsiteX82" fmla="*/ 239947 w 339726"/>
                <a:gd name="connsiteY82" fmla="*/ 235287 h 341313"/>
                <a:gd name="connsiteX83" fmla="*/ 237552 w 339726"/>
                <a:gd name="connsiteY83" fmla="*/ 238439 h 341313"/>
                <a:gd name="connsiteX84" fmla="*/ 223982 w 339726"/>
                <a:gd name="connsiteY84" fmla="*/ 246318 h 341313"/>
                <a:gd name="connsiteX85" fmla="*/ 216798 w 339726"/>
                <a:gd name="connsiteY85" fmla="*/ 251834 h 341313"/>
                <a:gd name="connsiteX86" fmla="*/ 212008 w 339726"/>
                <a:gd name="connsiteY86" fmla="*/ 255774 h 341313"/>
                <a:gd name="connsiteX87" fmla="*/ 199236 w 339726"/>
                <a:gd name="connsiteY87" fmla="*/ 264441 h 341313"/>
                <a:gd name="connsiteX88" fmla="*/ 198438 w 339726"/>
                <a:gd name="connsiteY88" fmla="*/ 266017 h 341313"/>
                <a:gd name="connsiteX89" fmla="*/ 200833 w 339726"/>
                <a:gd name="connsiteY89" fmla="*/ 252622 h 341313"/>
                <a:gd name="connsiteX90" fmla="*/ 206421 w 339726"/>
                <a:gd name="connsiteY90" fmla="*/ 236863 h 341313"/>
                <a:gd name="connsiteX91" fmla="*/ 214403 w 339726"/>
                <a:gd name="connsiteY91" fmla="*/ 219528 h 341313"/>
                <a:gd name="connsiteX92" fmla="*/ 226377 w 339726"/>
                <a:gd name="connsiteY92" fmla="*/ 203768 h 341313"/>
                <a:gd name="connsiteX93" fmla="*/ 241543 w 339726"/>
                <a:gd name="connsiteY93" fmla="*/ 188797 h 341313"/>
                <a:gd name="connsiteX94" fmla="*/ 259903 w 339726"/>
                <a:gd name="connsiteY94" fmla="*/ 179341 h 341313"/>
                <a:gd name="connsiteX95" fmla="*/ 279060 w 339726"/>
                <a:gd name="connsiteY95" fmla="*/ 174614 h 341313"/>
                <a:gd name="connsiteX96" fmla="*/ 54523 w 339726"/>
                <a:gd name="connsiteY96" fmla="*/ 128588 h 341313"/>
                <a:gd name="connsiteX97" fmla="*/ 73488 w 339726"/>
                <a:gd name="connsiteY97" fmla="*/ 128588 h 341313"/>
                <a:gd name="connsiteX98" fmla="*/ 93243 w 339726"/>
                <a:gd name="connsiteY98" fmla="*/ 131763 h 341313"/>
                <a:gd name="connsiteX99" fmla="*/ 112207 w 339726"/>
                <a:gd name="connsiteY99" fmla="*/ 138113 h 341313"/>
                <a:gd name="connsiteX100" fmla="*/ 131172 w 339726"/>
                <a:gd name="connsiteY100" fmla="*/ 151607 h 341313"/>
                <a:gd name="connsiteX101" fmla="*/ 145395 w 339726"/>
                <a:gd name="connsiteY101" fmla="*/ 167482 h 341313"/>
                <a:gd name="connsiteX102" fmla="*/ 157248 w 339726"/>
                <a:gd name="connsiteY102" fmla="*/ 183357 h 341313"/>
                <a:gd name="connsiteX103" fmla="*/ 166730 w 339726"/>
                <a:gd name="connsiteY103" fmla="*/ 200819 h 341313"/>
                <a:gd name="connsiteX104" fmla="*/ 172262 w 339726"/>
                <a:gd name="connsiteY104" fmla="*/ 214314 h 341313"/>
                <a:gd name="connsiteX105" fmla="*/ 176213 w 339726"/>
                <a:gd name="connsiteY105" fmla="*/ 225426 h 341313"/>
                <a:gd name="connsiteX106" fmla="*/ 166730 w 339726"/>
                <a:gd name="connsiteY106" fmla="*/ 221457 h 341313"/>
                <a:gd name="connsiteX107" fmla="*/ 152507 w 339726"/>
                <a:gd name="connsiteY107" fmla="*/ 215901 h 341313"/>
                <a:gd name="connsiteX108" fmla="*/ 144605 w 339726"/>
                <a:gd name="connsiteY108" fmla="*/ 213520 h 341313"/>
                <a:gd name="connsiteX109" fmla="*/ 135913 w 339726"/>
                <a:gd name="connsiteY109" fmla="*/ 209551 h 341313"/>
                <a:gd name="connsiteX110" fmla="*/ 120109 w 339726"/>
                <a:gd name="connsiteY110" fmla="*/ 202407 h 341313"/>
                <a:gd name="connsiteX111" fmla="*/ 116158 w 339726"/>
                <a:gd name="connsiteY111" fmla="*/ 200819 h 341313"/>
                <a:gd name="connsiteX112" fmla="*/ 110627 w 339726"/>
                <a:gd name="connsiteY112" fmla="*/ 198438 h 341313"/>
                <a:gd name="connsiteX113" fmla="*/ 102725 w 339726"/>
                <a:gd name="connsiteY113" fmla="*/ 196057 h 341313"/>
                <a:gd name="connsiteX114" fmla="*/ 96403 w 339726"/>
                <a:gd name="connsiteY114" fmla="*/ 192088 h 341313"/>
                <a:gd name="connsiteX115" fmla="*/ 88501 w 339726"/>
                <a:gd name="connsiteY115" fmla="*/ 187326 h 341313"/>
                <a:gd name="connsiteX116" fmla="*/ 80599 w 339726"/>
                <a:gd name="connsiteY116" fmla="*/ 183357 h 341313"/>
                <a:gd name="connsiteX117" fmla="*/ 73488 w 339726"/>
                <a:gd name="connsiteY117" fmla="*/ 180975 h 341313"/>
                <a:gd name="connsiteX118" fmla="*/ 67166 w 339726"/>
                <a:gd name="connsiteY118" fmla="*/ 177007 h 341313"/>
                <a:gd name="connsiteX119" fmla="*/ 60054 w 339726"/>
                <a:gd name="connsiteY119" fmla="*/ 174625 h 341313"/>
                <a:gd name="connsiteX120" fmla="*/ 54523 w 339726"/>
                <a:gd name="connsiteY120" fmla="*/ 170657 h 341313"/>
                <a:gd name="connsiteX121" fmla="*/ 49782 w 339726"/>
                <a:gd name="connsiteY121" fmla="*/ 167482 h 341313"/>
                <a:gd name="connsiteX122" fmla="*/ 45831 w 339726"/>
                <a:gd name="connsiteY122" fmla="*/ 165100 h 341313"/>
                <a:gd name="connsiteX123" fmla="*/ 41880 w 339726"/>
                <a:gd name="connsiteY123" fmla="*/ 163513 h 341313"/>
                <a:gd name="connsiteX124" fmla="*/ 45831 w 339726"/>
                <a:gd name="connsiteY124" fmla="*/ 165894 h 341313"/>
                <a:gd name="connsiteX125" fmla="*/ 49782 w 339726"/>
                <a:gd name="connsiteY125" fmla="*/ 169069 h 341313"/>
                <a:gd name="connsiteX126" fmla="*/ 53733 w 339726"/>
                <a:gd name="connsiteY126" fmla="*/ 173038 h 341313"/>
                <a:gd name="connsiteX127" fmla="*/ 60054 w 339726"/>
                <a:gd name="connsiteY127" fmla="*/ 175419 h 341313"/>
                <a:gd name="connsiteX128" fmla="*/ 65586 w 339726"/>
                <a:gd name="connsiteY128" fmla="*/ 179388 h 341313"/>
                <a:gd name="connsiteX129" fmla="*/ 71907 w 339726"/>
                <a:gd name="connsiteY129" fmla="*/ 183357 h 341313"/>
                <a:gd name="connsiteX130" fmla="*/ 79019 w 339726"/>
                <a:gd name="connsiteY130" fmla="*/ 187326 h 341313"/>
                <a:gd name="connsiteX131" fmla="*/ 85341 w 339726"/>
                <a:gd name="connsiteY131" fmla="*/ 192088 h 341313"/>
                <a:gd name="connsiteX132" fmla="*/ 93243 w 339726"/>
                <a:gd name="connsiteY132" fmla="*/ 196057 h 341313"/>
                <a:gd name="connsiteX133" fmla="*/ 100354 w 339726"/>
                <a:gd name="connsiteY133" fmla="*/ 200819 h 341313"/>
                <a:gd name="connsiteX134" fmla="*/ 108256 w 339726"/>
                <a:gd name="connsiteY134" fmla="*/ 204788 h 341313"/>
                <a:gd name="connsiteX135" fmla="*/ 112207 w 339726"/>
                <a:gd name="connsiteY135" fmla="*/ 206376 h 341313"/>
                <a:gd name="connsiteX136" fmla="*/ 116158 w 339726"/>
                <a:gd name="connsiteY136" fmla="*/ 209551 h 341313"/>
                <a:gd name="connsiteX137" fmla="*/ 131962 w 339726"/>
                <a:gd name="connsiteY137" fmla="*/ 217489 h 341313"/>
                <a:gd name="connsiteX138" fmla="*/ 140654 w 339726"/>
                <a:gd name="connsiteY138" fmla="*/ 221457 h 341313"/>
                <a:gd name="connsiteX139" fmla="*/ 148556 w 339726"/>
                <a:gd name="connsiteY139" fmla="*/ 225426 h 341313"/>
                <a:gd name="connsiteX140" fmla="*/ 162779 w 339726"/>
                <a:gd name="connsiteY140" fmla="*/ 231776 h 341313"/>
                <a:gd name="connsiteX141" fmla="*/ 165940 w 339726"/>
                <a:gd name="connsiteY141" fmla="*/ 233364 h 341313"/>
                <a:gd name="connsiteX142" fmla="*/ 150927 w 339726"/>
                <a:gd name="connsiteY142" fmla="*/ 237332 h 341313"/>
                <a:gd name="connsiteX143" fmla="*/ 131962 w 339726"/>
                <a:gd name="connsiteY143" fmla="*/ 239714 h 341313"/>
                <a:gd name="connsiteX144" fmla="*/ 110627 w 339726"/>
                <a:gd name="connsiteY144" fmla="*/ 241301 h 341313"/>
                <a:gd name="connsiteX145" fmla="*/ 88501 w 339726"/>
                <a:gd name="connsiteY145" fmla="*/ 238920 h 341313"/>
                <a:gd name="connsiteX146" fmla="*/ 65586 w 339726"/>
                <a:gd name="connsiteY146" fmla="*/ 230982 h 341313"/>
                <a:gd name="connsiteX147" fmla="*/ 46621 w 339726"/>
                <a:gd name="connsiteY147" fmla="*/ 217489 h 341313"/>
                <a:gd name="connsiteX148" fmla="*/ 32398 w 339726"/>
                <a:gd name="connsiteY148" fmla="*/ 200819 h 341313"/>
                <a:gd name="connsiteX149" fmla="*/ 20545 w 339726"/>
                <a:gd name="connsiteY149" fmla="*/ 184944 h 341313"/>
                <a:gd name="connsiteX150" fmla="*/ 11062 w 339726"/>
                <a:gd name="connsiteY150" fmla="*/ 167482 h 341313"/>
                <a:gd name="connsiteX151" fmla="*/ 5531 w 339726"/>
                <a:gd name="connsiteY151" fmla="*/ 153988 h 341313"/>
                <a:gd name="connsiteX152" fmla="*/ 1580 w 339726"/>
                <a:gd name="connsiteY152" fmla="*/ 143669 h 341313"/>
                <a:gd name="connsiteX153" fmla="*/ 0 w 339726"/>
                <a:gd name="connsiteY153" fmla="*/ 139700 h 341313"/>
                <a:gd name="connsiteX154" fmla="*/ 3161 w 339726"/>
                <a:gd name="connsiteY154" fmla="*/ 139700 h 341313"/>
                <a:gd name="connsiteX155" fmla="*/ 11062 w 339726"/>
                <a:gd name="connsiteY155" fmla="*/ 136525 h 341313"/>
                <a:gd name="connsiteX156" fmla="*/ 22915 w 339726"/>
                <a:gd name="connsiteY156" fmla="*/ 132557 h 341313"/>
                <a:gd name="connsiteX157" fmla="*/ 37139 w 339726"/>
                <a:gd name="connsiteY157" fmla="*/ 130175 h 341313"/>
                <a:gd name="connsiteX158" fmla="*/ 191688 w 339726"/>
                <a:gd name="connsiteY158" fmla="*/ 0 h 341313"/>
                <a:gd name="connsiteX159" fmla="*/ 194052 w 339726"/>
                <a:gd name="connsiteY159" fmla="*/ 2381 h 341313"/>
                <a:gd name="connsiteX160" fmla="*/ 200357 w 339726"/>
                <a:gd name="connsiteY160" fmla="*/ 7937 h 341313"/>
                <a:gd name="connsiteX161" fmla="*/ 209025 w 339726"/>
                <a:gd name="connsiteY161" fmla="*/ 19050 h 341313"/>
                <a:gd name="connsiteX162" fmla="*/ 219270 w 339726"/>
                <a:gd name="connsiteY162" fmla="*/ 30956 h 341313"/>
                <a:gd name="connsiteX163" fmla="*/ 228726 w 339726"/>
                <a:gd name="connsiteY163" fmla="*/ 46831 h 341313"/>
                <a:gd name="connsiteX164" fmla="*/ 238183 w 339726"/>
                <a:gd name="connsiteY164" fmla="*/ 64294 h 341313"/>
                <a:gd name="connsiteX165" fmla="*/ 243699 w 339726"/>
                <a:gd name="connsiteY165" fmla="*/ 84137 h 341313"/>
                <a:gd name="connsiteX166" fmla="*/ 246063 w 339726"/>
                <a:gd name="connsiteY166" fmla="*/ 105569 h 341313"/>
                <a:gd name="connsiteX167" fmla="*/ 243699 w 339726"/>
                <a:gd name="connsiteY167" fmla="*/ 130175 h 341313"/>
                <a:gd name="connsiteX168" fmla="*/ 235031 w 339726"/>
                <a:gd name="connsiteY168" fmla="*/ 153194 h 341313"/>
                <a:gd name="connsiteX169" fmla="*/ 224786 w 339726"/>
                <a:gd name="connsiteY169" fmla="*/ 171450 h 341313"/>
                <a:gd name="connsiteX170" fmla="*/ 212965 w 339726"/>
                <a:gd name="connsiteY170" fmla="*/ 188912 h 341313"/>
                <a:gd name="connsiteX171" fmla="*/ 203509 w 339726"/>
                <a:gd name="connsiteY171" fmla="*/ 200819 h 341313"/>
                <a:gd name="connsiteX172" fmla="*/ 195628 w 339726"/>
                <a:gd name="connsiteY172" fmla="*/ 209550 h 341313"/>
                <a:gd name="connsiteX173" fmla="*/ 194052 w 339726"/>
                <a:gd name="connsiteY173" fmla="*/ 198437 h 341313"/>
                <a:gd name="connsiteX174" fmla="*/ 191688 w 339726"/>
                <a:gd name="connsiteY174" fmla="*/ 182562 h 341313"/>
                <a:gd name="connsiteX175" fmla="*/ 191688 w 339726"/>
                <a:gd name="connsiteY175" fmla="*/ 173037 h 341313"/>
                <a:gd name="connsiteX176" fmla="*/ 190112 w 339726"/>
                <a:gd name="connsiteY176" fmla="*/ 163512 h 341313"/>
                <a:gd name="connsiteX177" fmla="*/ 188536 w 339726"/>
                <a:gd name="connsiteY177" fmla="*/ 144462 h 341313"/>
                <a:gd name="connsiteX178" fmla="*/ 188536 w 339726"/>
                <a:gd name="connsiteY178" fmla="*/ 139700 h 341313"/>
                <a:gd name="connsiteX179" fmla="*/ 188536 w 339726"/>
                <a:gd name="connsiteY179" fmla="*/ 135731 h 341313"/>
                <a:gd name="connsiteX180" fmla="*/ 188536 w 339726"/>
                <a:gd name="connsiteY180" fmla="*/ 124619 h 341313"/>
                <a:gd name="connsiteX181" fmla="*/ 188536 w 339726"/>
                <a:gd name="connsiteY181" fmla="*/ 116681 h 341313"/>
                <a:gd name="connsiteX182" fmla="*/ 187748 w 339726"/>
                <a:gd name="connsiteY182" fmla="*/ 107156 h 341313"/>
                <a:gd name="connsiteX183" fmla="*/ 187748 w 339726"/>
                <a:gd name="connsiteY183" fmla="*/ 97631 h 341313"/>
                <a:gd name="connsiteX184" fmla="*/ 187748 w 339726"/>
                <a:gd name="connsiteY184" fmla="*/ 89694 h 341313"/>
                <a:gd name="connsiteX185" fmla="*/ 188536 w 339726"/>
                <a:gd name="connsiteY185" fmla="*/ 81756 h 341313"/>
                <a:gd name="connsiteX186" fmla="*/ 188536 w 339726"/>
                <a:gd name="connsiteY186" fmla="*/ 73819 h 341313"/>
                <a:gd name="connsiteX187" fmla="*/ 188536 w 339726"/>
                <a:gd name="connsiteY187" fmla="*/ 66675 h 341313"/>
                <a:gd name="connsiteX188" fmla="*/ 188536 w 339726"/>
                <a:gd name="connsiteY188" fmla="*/ 60325 h 341313"/>
                <a:gd name="connsiteX189" fmla="*/ 188536 w 339726"/>
                <a:gd name="connsiteY189" fmla="*/ 54769 h 341313"/>
                <a:gd name="connsiteX190" fmla="*/ 188536 w 339726"/>
                <a:gd name="connsiteY190" fmla="*/ 50800 h 341313"/>
                <a:gd name="connsiteX191" fmla="*/ 190112 w 339726"/>
                <a:gd name="connsiteY191" fmla="*/ 45244 h 341313"/>
                <a:gd name="connsiteX192" fmla="*/ 190112 w 339726"/>
                <a:gd name="connsiteY192" fmla="*/ 42862 h 341313"/>
                <a:gd name="connsiteX193" fmla="*/ 188536 w 339726"/>
                <a:gd name="connsiteY193" fmla="*/ 45244 h 341313"/>
                <a:gd name="connsiteX194" fmla="*/ 188536 w 339726"/>
                <a:gd name="connsiteY194" fmla="*/ 50800 h 341313"/>
                <a:gd name="connsiteX195" fmla="*/ 187748 w 339726"/>
                <a:gd name="connsiteY195" fmla="*/ 54769 h 341313"/>
                <a:gd name="connsiteX196" fmla="*/ 187748 w 339726"/>
                <a:gd name="connsiteY196" fmla="*/ 60325 h 341313"/>
                <a:gd name="connsiteX197" fmla="*/ 186172 w 339726"/>
                <a:gd name="connsiteY197" fmla="*/ 66675 h 341313"/>
                <a:gd name="connsiteX198" fmla="*/ 186172 w 339726"/>
                <a:gd name="connsiteY198" fmla="*/ 73819 h 341313"/>
                <a:gd name="connsiteX199" fmla="*/ 184596 w 339726"/>
                <a:gd name="connsiteY199" fmla="*/ 81756 h 341313"/>
                <a:gd name="connsiteX200" fmla="*/ 184596 w 339726"/>
                <a:gd name="connsiteY200" fmla="*/ 89694 h 341313"/>
                <a:gd name="connsiteX201" fmla="*/ 183808 w 339726"/>
                <a:gd name="connsiteY201" fmla="*/ 97631 h 341313"/>
                <a:gd name="connsiteX202" fmla="*/ 183808 w 339726"/>
                <a:gd name="connsiteY202" fmla="*/ 107156 h 341313"/>
                <a:gd name="connsiteX203" fmla="*/ 183808 w 339726"/>
                <a:gd name="connsiteY203" fmla="*/ 115094 h 341313"/>
                <a:gd name="connsiteX204" fmla="*/ 182232 w 339726"/>
                <a:gd name="connsiteY204" fmla="*/ 124619 h 341313"/>
                <a:gd name="connsiteX205" fmla="*/ 182232 w 339726"/>
                <a:gd name="connsiteY205" fmla="*/ 135731 h 341313"/>
                <a:gd name="connsiteX206" fmla="*/ 182232 w 339726"/>
                <a:gd name="connsiteY206" fmla="*/ 139700 h 341313"/>
                <a:gd name="connsiteX207" fmla="*/ 182232 w 339726"/>
                <a:gd name="connsiteY207" fmla="*/ 144462 h 341313"/>
                <a:gd name="connsiteX208" fmla="*/ 182232 w 339726"/>
                <a:gd name="connsiteY208" fmla="*/ 163512 h 341313"/>
                <a:gd name="connsiteX209" fmla="*/ 182232 w 339726"/>
                <a:gd name="connsiteY209" fmla="*/ 173037 h 341313"/>
                <a:gd name="connsiteX210" fmla="*/ 182232 w 339726"/>
                <a:gd name="connsiteY210" fmla="*/ 182562 h 341313"/>
                <a:gd name="connsiteX211" fmla="*/ 182232 w 339726"/>
                <a:gd name="connsiteY211" fmla="*/ 192087 h 341313"/>
                <a:gd name="connsiteX212" fmla="*/ 182232 w 339726"/>
                <a:gd name="connsiteY212" fmla="*/ 200025 h 341313"/>
                <a:gd name="connsiteX213" fmla="*/ 182232 w 339726"/>
                <a:gd name="connsiteY213" fmla="*/ 202406 h 341313"/>
                <a:gd name="connsiteX214" fmla="*/ 171199 w 339726"/>
                <a:gd name="connsiteY214" fmla="*/ 190500 h 341313"/>
                <a:gd name="connsiteX215" fmla="*/ 159378 w 339726"/>
                <a:gd name="connsiteY215" fmla="*/ 174625 h 341313"/>
                <a:gd name="connsiteX216" fmla="*/ 149133 w 339726"/>
                <a:gd name="connsiteY216" fmla="*/ 153987 h 341313"/>
                <a:gd name="connsiteX217" fmla="*/ 141253 w 339726"/>
                <a:gd name="connsiteY217" fmla="*/ 131762 h 341313"/>
                <a:gd name="connsiteX218" fmla="*/ 136525 w 339726"/>
                <a:gd name="connsiteY218" fmla="*/ 105569 h 341313"/>
                <a:gd name="connsiteX219" fmla="*/ 139677 w 339726"/>
                <a:gd name="connsiteY219" fmla="*/ 84137 h 341313"/>
                <a:gd name="connsiteX220" fmla="*/ 145981 w 339726"/>
                <a:gd name="connsiteY220" fmla="*/ 64294 h 341313"/>
                <a:gd name="connsiteX221" fmla="*/ 153862 w 339726"/>
                <a:gd name="connsiteY221" fmla="*/ 46831 h 341313"/>
                <a:gd name="connsiteX222" fmla="*/ 164894 w 339726"/>
                <a:gd name="connsiteY222" fmla="*/ 30956 h 341313"/>
                <a:gd name="connsiteX223" fmla="*/ 174351 w 339726"/>
                <a:gd name="connsiteY223" fmla="*/ 19050 h 341313"/>
                <a:gd name="connsiteX224" fmla="*/ 183808 w 339726"/>
                <a:gd name="connsiteY224" fmla="*/ 7937 h 341313"/>
                <a:gd name="connsiteX225" fmla="*/ 188536 w 339726"/>
                <a:gd name="connsiteY225" fmla="*/ 2381 h 34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Lst>
              <a:rect l="l" t="t" r="r" b="b"/>
              <a:pathLst>
                <a:path w="339726" h="341313">
                  <a:moveTo>
                    <a:pt x="185739" y="211138"/>
                  </a:moveTo>
                  <a:lnTo>
                    <a:pt x="189707" y="211138"/>
                  </a:lnTo>
                  <a:lnTo>
                    <a:pt x="189707" y="212707"/>
                  </a:lnTo>
                  <a:lnTo>
                    <a:pt x="189707" y="215059"/>
                  </a:lnTo>
                  <a:lnTo>
                    <a:pt x="189707" y="218980"/>
                  </a:lnTo>
                  <a:lnTo>
                    <a:pt x="191295" y="226038"/>
                  </a:lnTo>
                  <a:lnTo>
                    <a:pt x="191295" y="232311"/>
                  </a:lnTo>
                  <a:lnTo>
                    <a:pt x="191295" y="241722"/>
                  </a:lnTo>
                  <a:lnTo>
                    <a:pt x="192089" y="251132"/>
                  </a:lnTo>
                  <a:lnTo>
                    <a:pt x="192089" y="261326"/>
                  </a:lnTo>
                  <a:lnTo>
                    <a:pt x="192089" y="273873"/>
                  </a:lnTo>
                  <a:lnTo>
                    <a:pt x="193676" y="285636"/>
                  </a:lnTo>
                  <a:lnTo>
                    <a:pt x="193676" y="291909"/>
                  </a:lnTo>
                  <a:lnTo>
                    <a:pt x="193676" y="298967"/>
                  </a:lnTo>
                  <a:lnTo>
                    <a:pt x="193676" y="313083"/>
                  </a:lnTo>
                  <a:lnTo>
                    <a:pt x="192089" y="327982"/>
                  </a:lnTo>
                  <a:lnTo>
                    <a:pt x="192089" y="341313"/>
                  </a:lnTo>
                  <a:lnTo>
                    <a:pt x="169863" y="341313"/>
                  </a:lnTo>
                  <a:lnTo>
                    <a:pt x="169863" y="339745"/>
                  </a:lnTo>
                  <a:lnTo>
                    <a:pt x="172245" y="324845"/>
                  </a:lnTo>
                  <a:lnTo>
                    <a:pt x="174626" y="312298"/>
                  </a:lnTo>
                  <a:lnTo>
                    <a:pt x="176213" y="297399"/>
                  </a:lnTo>
                  <a:lnTo>
                    <a:pt x="178595" y="285636"/>
                  </a:lnTo>
                  <a:lnTo>
                    <a:pt x="180182" y="272305"/>
                  </a:lnTo>
                  <a:lnTo>
                    <a:pt x="181770" y="261326"/>
                  </a:lnTo>
                  <a:lnTo>
                    <a:pt x="183357" y="251132"/>
                  </a:lnTo>
                  <a:lnTo>
                    <a:pt x="183357" y="240153"/>
                  </a:lnTo>
                  <a:lnTo>
                    <a:pt x="184151" y="232311"/>
                  </a:lnTo>
                  <a:lnTo>
                    <a:pt x="184151" y="226038"/>
                  </a:lnTo>
                  <a:lnTo>
                    <a:pt x="185739" y="218980"/>
                  </a:lnTo>
                  <a:lnTo>
                    <a:pt x="185739" y="215059"/>
                  </a:lnTo>
                  <a:lnTo>
                    <a:pt x="185739" y="212707"/>
                  </a:lnTo>
                  <a:close/>
                  <a:moveTo>
                    <a:pt x="298218" y="173038"/>
                  </a:moveTo>
                  <a:lnTo>
                    <a:pt x="314183" y="173038"/>
                  </a:lnTo>
                  <a:lnTo>
                    <a:pt x="327753" y="174614"/>
                  </a:lnTo>
                  <a:lnTo>
                    <a:pt x="337332" y="175402"/>
                  </a:lnTo>
                  <a:lnTo>
                    <a:pt x="339726" y="175402"/>
                  </a:lnTo>
                  <a:lnTo>
                    <a:pt x="339726" y="179341"/>
                  </a:lnTo>
                  <a:lnTo>
                    <a:pt x="338130" y="188797"/>
                  </a:lnTo>
                  <a:lnTo>
                    <a:pt x="334139" y="200616"/>
                  </a:lnTo>
                  <a:lnTo>
                    <a:pt x="329349" y="217164"/>
                  </a:lnTo>
                  <a:lnTo>
                    <a:pt x="320569" y="234499"/>
                  </a:lnTo>
                  <a:lnTo>
                    <a:pt x="310191" y="250258"/>
                  </a:lnTo>
                  <a:lnTo>
                    <a:pt x="294227" y="263653"/>
                  </a:lnTo>
                  <a:lnTo>
                    <a:pt x="272674" y="273897"/>
                  </a:lnTo>
                  <a:lnTo>
                    <a:pt x="249525" y="279412"/>
                  </a:lnTo>
                  <a:lnTo>
                    <a:pt x="229570" y="280988"/>
                  </a:lnTo>
                  <a:lnTo>
                    <a:pt x="212008" y="279412"/>
                  </a:lnTo>
                  <a:lnTo>
                    <a:pt x="199236" y="277048"/>
                  </a:lnTo>
                  <a:lnTo>
                    <a:pt x="206421" y="271533"/>
                  </a:lnTo>
                  <a:lnTo>
                    <a:pt x="216798" y="262077"/>
                  </a:lnTo>
                  <a:lnTo>
                    <a:pt x="222385" y="256562"/>
                  </a:lnTo>
                  <a:lnTo>
                    <a:pt x="227973" y="252622"/>
                  </a:lnTo>
                  <a:lnTo>
                    <a:pt x="241543" y="242378"/>
                  </a:lnTo>
                  <a:lnTo>
                    <a:pt x="243938" y="240802"/>
                  </a:lnTo>
                  <a:lnTo>
                    <a:pt x="247131" y="238439"/>
                  </a:lnTo>
                  <a:lnTo>
                    <a:pt x="253517" y="232923"/>
                  </a:lnTo>
                  <a:lnTo>
                    <a:pt x="259903" y="228983"/>
                  </a:lnTo>
                  <a:lnTo>
                    <a:pt x="265490" y="223467"/>
                  </a:lnTo>
                  <a:lnTo>
                    <a:pt x="272674" y="219528"/>
                  </a:lnTo>
                  <a:lnTo>
                    <a:pt x="277464" y="215588"/>
                  </a:lnTo>
                  <a:lnTo>
                    <a:pt x="288639" y="209284"/>
                  </a:lnTo>
                  <a:lnTo>
                    <a:pt x="292630" y="206132"/>
                  </a:lnTo>
                  <a:lnTo>
                    <a:pt x="298218" y="202192"/>
                  </a:lnTo>
                  <a:lnTo>
                    <a:pt x="300613" y="200616"/>
                  </a:lnTo>
                  <a:lnTo>
                    <a:pt x="304604" y="198252"/>
                  </a:lnTo>
                  <a:lnTo>
                    <a:pt x="307797" y="196676"/>
                  </a:lnTo>
                  <a:lnTo>
                    <a:pt x="310191" y="195888"/>
                  </a:lnTo>
                  <a:lnTo>
                    <a:pt x="311788" y="194313"/>
                  </a:lnTo>
                  <a:lnTo>
                    <a:pt x="310191" y="194313"/>
                  </a:lnTo>
                  <a:lnTo>
                    <a:pt x="307797" y="195888"/>
                  </a:lnTo>
                  <a:lnTo>
                    <a:pt x="304604" y="198252"/>
                  </a:lnTo>
                  <a:lnTo>
                    <a:pt x="300613" y="199828"/>
                  </a:lnTo>
                  <a:lnTo>
                    <a:pt x="296621" y="202192"/>
                  </a:lnTo>
                  <a:lnTo>
                    <a:pt x="292630" y="204556"/>
                  </a:lnTo>
                  <a:lnTo>
                    <a:pt x="287043" y="207708"/>
                  </a:lnTo>
                  <a:lnTo>
                    <a:pt x="276666" y="213224"/>
                  </a:lnTo>
                  <a:lnTo>
                    <a:pt x="269481" y="217164"/>
                  </a:lnTo>
                  <a:lnTo>
                    <a:pt x="264692" y="221104"/>
                  </a:lnTo>
                  <a:lnTo>
                    <a:pt x="257508" y="225043"/>
                  </a:lnTo>
                  <a:lnTo>
                    <a:pt x="251122" y="228983"/>
                  </a:lnTo>
                  <a:lnTo>
                    <a:pt x="243938" y="232923"/>
                  </a:lnTo>
                  <a:lnTo>
                    <a:pt x="239947" y="235287"/>
                  </a:lnTo>
                  <a:lnTo>
                    <a:pt x="237552" y="238439"/>
                  </a:lnTo>
                  <a:lnTo>
                    <a:pt x="223982" y="246318"/>
                  </a:lnTo>
                  <a:lnTo>
                    <a:pt x="216798" y="251834"/>
                  </a:lnTo>
                  <a:lnTo>
                    <a:pt x="212008" y="255774"/>
                  </a:lnTo>
                  <a:lnTo>
                    <a:pt x="199236" y="264441"/>
                  </a:lnTo>
                  <a:lnTo>
                    <a:pt x="198438" y="266017"/>
                  </a:lnTo>
                  <a:lnTo>
                    <a:pt x="200833" y="252622"/>
                  </a:lnTo>
                  <a:lnTo>
                    <a:pt x="206421" y="236863"/>
                  </a:lnTo>
                  <a:lnTo>
                    <a:pt x="214403" y="219528"/>
                  </a:lnTo>
                  <a:lnTo>
                    <a:pt x="226377" y="203768"/>
                  </a:lnTo>
                  <a:lnTo>
                    <a:pt x="241543" y="188797"/>
                  </a:lnTo>
                  <a:lnTo>
                    <a:pt x="259903" y="179341"/>
                  </a:lnTo>
                  <a:lnTo>
                    <a:pt x="279060" y="174614"/>
                  </a:lnTo>
                  <a:close/>
                  <a:moveTo>
                    <a:pt x="54523" y="128588"/>
                  </a:moveTo>
                  <a:lnTo>
                    <a:pt x="73488" y="128588"/>
                  </a:lnTo>
                  <a:lnTo>
                    <a:pt x="93243" y="131763"/>
                  </a:lnTo>
                  <a:lnTo>
                    <a:pt x="112207" y="138113"/>
                  </a:lnTo>
                  <a:lnTo>
                    <a:pt x="131172" y="151607"/>
                  </a:lnTo>
                  <a:lnTo>
                    <a:pt x="145395" y="167482"/>
                  </a:lnTo>
                  <a:lnTo>
                    <a:pt x="157248" y="183357"/>
                  </a:lnTo>
                  <a:lnTo>
                    <a:pt x="166730" y="200819"/>
                  </a:lnTo>
                  <a:lnTo>
                    <a:pt x="172262" y="214314"/>
                  </a:lnTo>
                  <a:lnTo>
                    <a:pt x="176213" y="225426"/>
                  </a:lnTo>
                  <a:lnTo>
                    <a:pt x="166730" y="221457"/>
                  </a:lnTo>
                  <a:lnTo>
                    <a:pt x="152507" y="215901"/>
                  </a:lnTo>
                  <a:lnTo>
                    <a:pt x="144605" y="213520"/>
                  </a:lnTo>
                  <a:lnTo>
                    <a:pt x="135913" y="209551"/>
                  </a:lnTo>
                  <a:lnTo>
                    <a:pt x="120109" y="202407"/>
                  </a:lnTo>
                  <a:lnTo>
                    <a:pt x="116158" y="200819"/>
                  </a:lnTo>
                  <a:lnTo>
                    <a:pt x="110627" y="198438"/>
                  </a:lnTo>
                  <a:lnTo>
                    <a:pt x="102725" y="196057"/>
                  </a:lnTo>
                  <a:lnTo>
                    <a:pt x="96403" y="192088"/>
                  </a:lnTo>
                  <a:lnTo>
                    <a:pt x="88501" y="187326"/>
                  </a:lnTo>
                  <a:lnTo>
                    <a:pt x="80599" y="183357"/>
                  </a:lnTo>
                  <a:lnTo>
                    <a:pt x="73488" y="180975"/>
                  </a:lnTo>
                  <a:lnTo>
                    <a:pt x="67166" y="177007"/>
                  </a:lnTo>
                  <a:lnTo>
                    <a:pt x="60054" y="174625"/>
                  </a:lnTo>
                  <a:lnTo>
                    <a:pt x="54523" y="170657"/>
                  </a:lnTo>
                  <a:lnTo>
                    <a:pt x="49782" y="167482"/>
                  </a:lnTo>
                  <a:lnTo>
                    <a:pt x="45831" y="165100"/>
                  </a:lnTo>
                  <a:lnTo>
                    <a:pt x="41880" y="163513"/>
                  </a:lnTo>
                  <a:lnTo>
                    <a:pt x="45831" y="165894"/>
                  </a:lnTo>
                  <a:lnTo>
                    <a:pt x="49782" y="169069"/>
                  </a:lnTo>
                  <a:lnTo>
                    <a:pt x="53733" y="173038"/>
                  </a:lnTo>
                  <a:lnTo>
                    <a:pt x="60054" y="175419"/>
                  </a:lnTo>
                  <a:lnTo>
                    <a:pt x="65586" y="179388"/>
                  </a:lnTo>
                  <a:lnTo>
                    <a:pt x="71907" y="183357"/>
                  </a:lnTo>
                  <a:lnTo>
                    <a:pt x="79019" y="187326"/>
                  </a:lnTo>
                  <a:lnTo>
                    <a:pt x="85341" y="192088"/>
                  </a:lnTo>
                  <a:lnTo>
                    <a:pt x="93243" y="196057"/>
                  </a:lnTo>
                  <a:lnTo>
                    <a:pt x="100354" y="200819"/>
                  </a:lnTo>
                  <a:lnTo>
                    <a:pt x="108256" y="204788"/>
                  </a:lnTo>
                  <a:lnTo>
                    <a:pt x="112207" y="206376"/>
                  </a:lnTo>
                  <a:lnTo>
                    <a:pt x="116158" y="209551"/>
                  </a:lnTo>
                  <a:lnTo>
                    <a:pt x="131962" y="217489"/>
                  </a:lnTo>
                  <a:lnTo>
                    <a:pt x="140654" y="221457"/>
                  </a:lnTo>
                  <a:lnTo>
                    <a:pt x="148556" y="225426"/>
                  </a:lnTo>
                  <a:lnTo>
                    <a:pt x="162779" y="231776"/>
                  </a:lnTo>
                  <a:lnTo>
                    <a:pt x="165940" y="233364"/>
                  </a:lnTo>
                  <a:lnTo>
                    <a:pt x="150927" y="237332"/>
                  </a:lnTo>
                  <a:lnTo>
                    <a:pt x="131962" y="239714"/>
                  </a:lnTo>
                  <a:lnTo>
                    <a:pt x="110627" y="241301"/>
                  </a:lnTo>
                  <a:lnTo>
                    <a:pt x="88501" y="238920"/>
                  </a:lnTo>
                  <a:lnTo>
                    <a:pt x="65586" y="230982"/>
                  </a:lnTo>
                  <a:lnTo>
                    <a:pt x="46621" y="217489"/>
                  </a:lnTo>
                  <a:lnTo>
                    <a:pt x="32398" y="200819"/>
                  </a:lnTo>
                  <a:lnTo>
                    <a:pt x="20545" y="184944"/>
                  </a:lnTo>
                  <a:lnTo>
                    <a:pt x="11062" y="167482"/>
                  </a:lnTo>
                  <a:lnTo>
                    <a:pt x="5531" y="153988"/>
                  </a:lnTo>
                  <a:lnTo>
                    <a:pt x="1580" y="143669"/>
                  </a:lnTo>
                  <a:lnTo>
                    <a:pt x="0" y="139700"/>
                  </a:lnTo>
                  <a:lnTo>
                    <a:pt x="3161" y="139700"/>
                  </a:lnTo>
                  <a:lnTo>
                    <a:pt x="11062" y="136525"/>
                  </a:lnTo>
                  <a:lnTo>
                    <a:pt x="22915" y="132557"/>
                  </a:lnTo>
                  <a:lnTo>
                    <a:pt x="37139" y="130175"/>
                  </a:lnTo>
                  <a:close/>
                  <a:moveTo>
                    <a:pt x="191688" y="0"/>
                  </a:moveTo>
                  <a:lnTo>
                    <a:pt x="194052" y="2381"/>
                  </a:lnTo>
                  <a:lnTo>
                    <a:pt x="200357" y="7937"/>
                  </a:lnTo>
                  <a:lnTo>
                    <a:pt x="209025" y="19050"/>
                  </a:lnTo>
                  <a:lnTo>
                    <a:pt x="219270" y="30956"/>
                  </a:lnTo>
                  <a:lnTo>
                    <a:pt x="228726" y="46831"/>
                  </a:lnTo>
                  <a:lnTo>
                    <a:pt x="238183" y="64294"/>
                  </a:lnTo>
                  <a:lnTo>
                    <a:pt x="243699" y="84137"/>
                  </a:lnTo>
                  <a:lnTo>
                    <a:pt x="246063" y="105569"/>
                  </a:lnTo>
                  <a:lnTo>
                    <a:pt x="243699" y="130175"/>
                  </a:lnTo>
                  <a:lnTo>
                    <a:pt x="235031" y="153194"/>
                  </a:lnTo>
                  <a:lnTo>
                    <a:pt x="224786" y="171450"/>
                  </a:lnTo>
                  <a:lnTo>
                    <a:pt x="212965" y="188912"/>
                  </a:lnTo>
                  <a:lnTo>
                    <a:pt x="203509" y="200819"/>
                  </a:lnTo>
                  <a:lnTo>
                    <a:pt x="195628" y="209550"/>
                  </a:lnTo>
                  <a:lnTo>
                    <a:pt x="194052" y="198437"/>
                  </a:lnTo>
                  <a:lnTo>
                    <a:pt x="191688" y="182562"/>
                  </a:lnTo>
                  <a:lnTo>
                    <a:pt x="191688" y="173037"/>
                  </a:lnTo>
                  <a:lnTo>
                    <a:pt x="190112" y="163512"/>
                  </a:lnTo>
                  <a:lnTo>
                    <a:pt x="188536" y="144462"/>
                  </a:lnTo>
                  <a:lnTo>
                    <a:pt x="188536" y="139700"/>
                  </a:lnTo>
                  <a:lnTo>
                    <a:pt x="188536" y="135731"/>
                  </a:lnTo>
                  <a:lnTo>
                    <a:pt x="188536" y="124619"/>
                  </a:lnTo>
                  <a:lnTo>
                    <a:pt x="188536" y="116681"/>
                  </a:lnTo>
                  <a:lnTo>
                    <a:pt x="187748" y="107156"/>
                  </a:lnTo>
                  <a:lnTo>
                    <a:pt x="187748" y="97631"/>
                  </a:lnTo>
                  <a:lnTo>
                    <a:pt x="187748" y="89694"/>
                  </a:lnTo>
                  <a:lnTo>
                    <a:pt x="188536" y="81756"/>
                  </a:lnTo>
                  <a:lnTo>
                    <a:pt x="188536" y="73819"/>
                  </a:lnTo>
                  <a:lnTo>
                    <a:pt x="188536" y="66675"/>
                  </a:lnTo>
                  <a:lnTo>
                    <a:pt x="188536" y="60325"/>
                  </a:lnTo>
                  <a:lnTo>
                    <a:pt x="188536" y="54769"/>
                  </a:lnTo>
                  <a:lnTo>
                    <a:pt x="188536" y="50800"/>
                  </a:lnTo>
                  <a:lnTo>
                    <a:pt x="190112" y="45244"/>
                  </a:lnTo>
                  <a:lnTo>
                    <a:pt x="190112" y="42862"/>
                  </a:lnTo>
                  <a:lnTo>
                    <a:pt x="188536" y="45244"/>
                  </a:lnTo>
                  <a:lnTo>
                    <a:pt x="188536" y="50800"/>
                  </a:lnTo>
                  <a:lnTo>
                    <a:pt x="187748" y="54769"/>
                  </a:lnTo>
                  <a:lnTo>
                    <a:pt x="187748" y="60325"/>
                  </a:lnTo>
                  <a:lnTo>
                    <a:pt x="186172" y="66675"/>
                  </a:lnTo>
                  <a:lnTo>
                    <a:pt x="186172" y="73819"/>
                  </a:lnTo>
                  <a:lnTo>
                    <a:pt x="184596" y="81756"/>
                  </a:lnTo>
                  <a:lnTo>
                    <a:pt x="184596" y="89694"/>
                  </a:lnTo>
                  <a:lnTo>
                    <a:pt x="183808" y="97631"/>
                  </a:lnTo>
                  <a:lnTo>
                    <a:pt x="183808" y="107156"/>
                  </a:lnTo>
                  <a:lnTo>
                    <a:pt x="183808" y="115094"/>
                  </a:lnTo>
                  <a:lnTo>
                    <a:pt x="182232" y="124619"/>
                  </a:lnTo>
                  <a:lnTo>
                    <a:pt x="182232" y="135731"/>
                  </a:lnTo>
                  <a:lnTo>
                    <a:pt x="182232" y="139700"/>
                  </a:lnTo>
                  <a:lnTo>
                    <a:pt x="182232" y="144462"/>
                  </a:lnTo>
                  <a:lnTo>
                    <a:pt x="182232" y="163512"/>
                  </a:lnTo>
                  <a:lnTo>
                    <a:pt x="182232" y="173037"/>
                  </a:lnTo>
                  <a:lnTo>
                    <a:pt x="182232" y="182562"/>
                  </a:lnTo>
                  <a:lnTo>
                    <a:pt x="182232" y="192087"/>
                  </a:lnTo>
                  <a:lnTo>
                    <a:pt x="182232" y="200025"/>
                  </a:lnTo>
                  <a:lnTo>
                    <a:pt x="182232" y="202406"/>
                  </a:lnTo>
                  <a:lnTo>
                    <a:pt x="171199" y="190500"/>
                  </a:lnTo>
                  <a:lnTo>
                    <a:pt x="159378" y="174625"/>
                  </a:lnTo>
                  <a:lnTo>
                    <a:pt x="149133" y="153987"/>
                  </a:lnTo>
                  <a:lnTo>
                    <a:pt x="141253" y="131762"/>
                  </a:lnTo>
                  <a:lnTo>
                    <a:pt x="136525" y="105569"/>
                  </a:lnTo>
                  <a:lnTo>
                    <a:pt x="139677" y="84137"/>
                  </a:lnTo>
                  <a:lnTo>
                    <a:pt x="145981" y="64294"/>
                  </a:lnTo>
                  <a:lnTo>
                    <a:pt x="153862" y="46831"/>
                  </a:lnTo>
                  <a:lnTo>
                    <a:pt x="164894" y="30956"/>
                  </a:lnTo>
                  <a:lnTo>
                    <a:pt x="174351" y="19050"/>
                  </a:lnTo>
                  <a:lnTo>
                    <a:pt x="183808" y="7937"/>
                  </a:lnTo>
                  <a:lnTo>
                    <a:pt x="188536" y="2381"/>
                  </a:lnTo>
                  <a:close/>
                </a:path>
              </a:pathLst>
            </a:custGeom>
            <a:grpFill/>
            <a:ln w="0">
              <a:noFill/>
              <a:prstDash val="solid"/>
              <a:round/>
            </a:ln>
          </p:spPr>
          <p:txBody>
            <a:bodyPr vert="horz" wrap="square" lIns="91435" tIns="45717" rIns="91435" bIns="45717" numCol="1" anchor="t" anchorCtr="0" compatLnSpc="1">
              <a:noAutofit/>
            </a:bodyPr>
            <a:lstStyle/>
            <a:p>
              <a:pPr>
                <a:lnSpc>
                  <a:spcPct val="120000"/>
                </a:lnSpc>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33" name="任意多边形 2432"/>
            <p:cNvSpPr/>
            <p:nvPr/>
          </p:nvSpPr>
          <p:spPr bwMode="auto">
            <a:xfrm>
              <a:off x="7632701" y="2874963"/>
              <a:ext cx="366713" cy="301625"/>
            </a:xfrm>
            <a:custGeom>
              <a:avLst/>
              <a:gdLst>
                <a:gd name="connsiteX0" fmla="*/ 79375 w 366713"/>
                <a:gd name="connsiteY0" fmla="*/ 201612 h 301625"/>
                <a:gd name="connsiteX1" fmla="*/ 79375 w 366713"/>
                <a:gd name="connsiteY1" fmla="*/ 301625 h 301625"/>
                <a:gd name="connsiteX2" fmla="*/ 14287 w 366713"/>
                <a:gd name="connsiteY2" fmla="*/ 301625 h 301625"/>
                <a:gd name="connsiteX3" fmla="*/ 14287 w 366713"/>
                <a:gd name="connsiteY3" fmla="*/ 250418 h 301625"/>
                <a:gd name="connsiteX4" fmla="*/ 131743 w 366713"/>
                <a:gd name="connsiteY4" fmla="*/ 163512 h 301625"/>
                <a:gd name="connsiteX5" fmla="*/ 161925 w 366713"/>
                <a:gd name="connsiteY5" fmla="*/ 182562 h 301625"/>
                <a:gd name="connsiteX6" fmla="*/ 161925 w 366713"/>
                <a:gd name="connsiteY6" fmla="*/ 301625 h 301625"/>
                <a:gd name="connsiteX7" fmla="*/ 100012 w 366713"/>
                <a:gd name="connsiteY7" fmla="*/ 301625 h 301625"/>
                <a:gd name="connsiteX8" fmla="*/ 100012 w 366713"/>
                <a:gd name="connsiteY8" fmla="*/ 187325 h 301625"/>
                <a:gd name="connsiteX9" fmla="*/ 246062 w 366713"/>
                <a:gd name="connsiteY9" fmla="*/ 139700 h 301625"/>
                <a:gd name="connsiteX10" fmla="*/ 246062 w 366713"/>
                <a:gd name="connsiteY10" fmla="*/ 301625 h 301625"/>
                <a:gd name="connsiteX11" fmla="*/ 182562 w 366713"/>
                <a:gd name="connsiteY11" fmla="*/ 301625 h 301625"/>
                <a:gd name="connsiteX12" fmla="*/ 182562 w 366713"/>
                <a:gd name="connsiteY12" fmla="*/ 192346 h 301625"/>
                <a:gd name="connsiteX13" fmla="*/ 184130 w 366713"/>
                <a:gd name="connsiteY13" fmla="*/ 193941 h 301625"/>
                <a:gd name="connsiteX14" fmla="*/ 330200 w 366713"/>
                <a:gd name="connsiteY14" fmla="*/ 69850 h 301625"/>
                <a:gd name="connsiteX15" fmla="*/ 330200 w 366713"/>
                <a:gd name="connsiteY15" fmla="*/ 301625 h 301625"/>
                <a:gd name="connsiteX16" fmla="*/ 265112 w 366713"/>
                <a:gd name="connsiteY16" fmla="*/ 301625 h 301625"/>
                <a:gd name="connsiteX17" fmla="*/ 265112 w 366713"/>
                <a:gd name="connsiteY17" fmla="*/ 124011 h 301625"/>
                <a:gd name="connsiteX18" fmla="*/ 279211 w 366713"/>
                <a:gd name="connsiteY18" fmla="*/ 0 h 301625"/>
                <a:gd name="connsiteX19" fmla="*/ 366713 w 366713"/>
                <a:gd name="connsiteY19" fmla="*/ 3996 h 301625"/>
                <a:gd name="connsiteX20" fmla="*/ 356372 w 366713"/>
                <a:gd name="connsiteY20" fmla="*/ 90312 h 301625"/>
                <a:gd name="connsiteX21" fmla="*/ 333303 w 366713"/>
                <a:gd name="connsiteY21" fmla="*/ 88714 h 301625"/>
                <a:gd name="connsiteX22" fmla="*/ 338872 w 366713"/>
                <a:gd name="connsiteY22" fmla="*/ 43158 h 301625"/>
                <a:gd name="connsiteX23" fmla="*/ 184550 w 366713"/>
                <a:gd name="connsiteY23" fmla="*/ 174231 h 301625"/>
                <a:gd name="connsiteX24" fmla="*/ 132049 w 366713"/>
                <a:gd name="connsiteY24" fmla="*/ 143860 h 301625"/>
                <a:gd name="connsiteX25" fmla="*/ 15114 w 366713"/>
                <a:gd name="connsiteY25" fmla="*/ 231775 h 301625"/>
                <a:gd name="connsiteX26" fmla="*/ 0 w 366713"/>
                <a:gd name="connsiteY26" fmla="*/ 213393 h 301625"/>
                <a:gd name="connsiteX27" fmla="*/ 130458 w 366713"/>
                <a:gd name="connsiteY27" fmla="*/ 114289 h 301625"/>
                <a:gd name="connsiteX28" fmla="*/ 181368 w 366713"/>
                <a:gd name="connsiteY28" fmla="*/ 143860 h 301625"/>
                <a:gd name="connsiteX29" fmla="*/ 322167 w 366713"/>
                <a:gd name="connsiteY29" fmla="*/ 25575 h 301625"/>
                <a:gd name="connsiteX30" fmla="*/ 278416 w 366713"/>
                <a:gd name="connsiteY30" fmla="*/ 22378 h 30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66713" h="301625">
                  <a:moveTo>
                    <a:pt x="79375" y="201612"/>
                  </a:moveTo>
                  <a:lnTo>
                    <a:pt x="79375" y="301625"/>
                  </a:lnTo>
                  <a:lnTo>
                    <a:pt x="14287" y="301625"/>
                  </a:lnTo>
                  <a:lnTo>
                    <a:pt x="14287" y="250418"/>
                  </a:lnTo>
                  <a:close/>
                  <a:moveTo>
                    <a:pt x="131743" y="163512"/>
                  </a:moveTo>
                  <a:lnTo>
                    <a:pt x="161925" y="182562"/>
                  </a:lnTo>
                  <a:lnTo>
                    <a:pt x="161925" y="301625"/>
                  </a:lnTo>
                  <a:lnTo>
                    <a:pt x="100012" y="301625"/>
                  </a:lnTo>
                  <a:lnTo>
                    <a:pt x="100012" y="187325"/>
                  </a:lnTo>
                  <a:close/>
                  <a:moveTo>
                    <a:pt x="246062" y="139700"/>
                  </a:moveTo>
                  <a:lnTo>
                    <a:pt x="246062" y="301625"/>
                  </a:lnTo>
                  <a:lnTo>
                    <a:pt x="182562" y="301625"/>
                  </a:lnTo>
                  <a:lnTo>
                    <a:pt x="182562" y="192346"/>
                  </a:lnTo>
                  <a:lnTo>
                    <a:pt x="184130" y="193941"/>
                  </a:lnTo>
                  <a:close/>
                  <a:moveTo>
                    <a:pt x="330200" y="69850"/>
                  </a:moveTo>
                  <a:lnTo>
                    <a:pt x="330200" y="301625"/>
                  </a:lnTo>
                  <a:lnTo>
                    <a:pt x="265112" y="301625"/>
                  </a:lnTo>
                  <a:lnTo>
                    <a:pt x="265112" y="124011"/>
                  </a:lnTo>
                  <a:close/>
                  <a:moveTo>
                    <a:pt x="279211" y="0"/>
                  </a:moveTo>
                  <a:lnTo>
                    <a:pt x="366713" y="3996"/>
                  </a:lnTo>
                  <a:lnTo>
                    <a:pt x="356372" y="90312"/>
                  </a:lnTo>
                  <a:lnTo>
                    <a:pt x="333303" y="88714"/>
                  </a:lnTo>
                  <a:lnTo>
                    <a:pt x="338872" y="43158"/>
                  </a:lnTo>
                  <a:lnTo>
                    <a:pt x="184550" y="174231"/>
                  </a:lnTo>
                  <a:lnTo>
                    <a:pt x="132049" y="143860"/>
                  </a:lnTo>
                  <a:lnTo>
                    <a:pt x="15114" y="231775"/>
                  </a:lnTo>
                  <a:lnTo>
                    <a:pt x="0" y="213393"/>
                  </a:lnTo>
                  <a:lnTo>
                    <a:pt x="130458" y="114289"/>
                  </a:lnTo>
                  <a:lnTo>
                    <a:pt x="181368" y="143860"/>
                  </a:lnTo>
                  <a:lnTo>
                    <a:pt x="322167" y="25575"/>
                  </a:lnTo>
                  <a:lnTo>
                    <a:pt x="278416" y="22378"/>
                  </a:lnTo>
                  <a:close/>
                </a:path>
              </a:pathLst>
            </a:custGeom>
            <a:grpFill/>
            <a:ln w="0">
              <a:noFill/>
              <a:prstDash val="solid"/>
              <a:round/>
            </a:ln>
          </p:spPr>
          <p:txBody>
            <a:bodyPr vert="horz" wrap="square" lIns="91435" tIns="45717" rIns="91435" bIns="45717" numCol="1" anchor="t" anchorCtr="0" compatLnSpc="1">
              <a:noAutofit/>
            </a:bodyPr>
            <a:lstStyle/>
            <a:p>
              <a:pPr>
                <a:lnSpc>
                  <a:spcPct val="120000"/>
                </a:lnSpc>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2" name="TextBox 24"/>
          <p:cNvSpPr txBox="1"/>
          <p:nvPr/>
        </p:nvSpPr>
        <p:spPr>
          <a:xfrm>
            <a:off x="476885" y="4876800"/>
            <a:ext cx="4116070" cy="2158365"/>
          </a:xfrm>
          <a:prstGeom prst="rect">
            <a:avLst/>
          </a:prstGeom>
          <a:noFill/>
        </p:spPr>
        <p:txBody>
          <a:bodyPr wrap="square" rtlCol="0">
            <a:spAutoFit/>
          </a:bodyPr>
          <a:lstStyle/>
          <a:p>
            <a:pPr algn="l">
              <a:lnSpc>
                <a:spcPct val="120000"/>
              </a:lnSpc>
            </a:pPr>
            <a:r>
              <a:rPr lang="zh-CN" altLang="en-US" sz="2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第一阶段是从新中国成立到1966年，通常称为十七年时期，也是新中国基础教育的奠基时期</a:t>
            </a:r>
            <a:endParaRPr lang="zh-CN" altLang="en-US" sz="2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24"/>
          <p:cNvSpPr txBox="1"/>
          <p:nvPr/>
        </p:nvSpPr>
        <p:spPr>
          <a:xfrm>
            <a:off x="575945" y="1898650"/>
            <a:ext cx="3917950" cy="1641475"/>
          </a:xfrm>
          <a:prstGeom prst="rect">
            <a:avLst/>
          </a:prstGeom>
          <a:noFill/>
        </p:spPr>
        <p:txBody>
          <a:bodyPr wrap="square" rtlCol="0">
            <a:spAutoFit/>
          </a:bodyPr>
          <a:lstStyle/>
          <a:p>
            <a:pPr algn="l">
              <a:lnSpc>
                <a:spcPct val="120000"/>
              </a:lnSpc>
            </a:pPr>
            <a:r>
              <a:rPr lang="zh-CN" altLang="en-US" sz="2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第三阶段是改革开放时期，中国基础教育进入到新的改革发展时期</a:t>
            </a:r>
            <a:endParaRPr lang="zh-CN" altLang="en-US" sz="2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TextBox 24"/>
          <p:cNvSpPr txBox="1"/>
          <p:nvPr/>
        </p:nvSpPr>
        <p:spPr>
          <a:xfrm>
            <a:off x="8442325" y="3176905"/>
            <a:ext cx="3949065" cy="2158365"/>
          </a:xfrm>
          <a:prstGeom prst="rect">
            <a:avLst/>
          </a:prstGeom>
          <a:noFill/>
        </p:spPr>
        <p:txBody>
          <a:bodyPr wrap="square" rtlCol="0">
            <a:spAutoFit/>
          </a:bodyPr>
          <a:lstStyle/>
          <a:p>
            <a:pPr algn="l">
              <a:lnSpc>
                <a:spcPct val="120000"/>
              </a:lnSpc>
            </a:pPr>
            <a:r>
              <a:rPr lang="zh-CN" altLang="en-US" sz="2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第二阶段是“文化大革命”时期，即1966年到1976年时期，是基础教育的挫折和困难时期</a:t>
            </a:r>
            <a:endParaRPr lang="zh-CN" altLang="en-US" sz="2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Content Placeholder 2"/>
          <p:cNvSpPr txBox="1"/>
          <p:nvPr/>
        </p:nvSpPr>
        <p:spPr>
          <a:xfrm>
            <a:off x="476885" y="246380"/>
            <a:ext cx="11538585" cy="970280"/>
          </a:xfrm>
          <a:prstGeom prst="rect">
            <a:avLst/>
          </a:prstGeom>
        </p:spPr>
        <p:txBody>
          <a:bodyPr vert="horz" lIns="96423" tIns="48212" rIns="96423" bIns="48212"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zh-CN" altLang="en-US" sz="2800" dirty="0">
                <a:solidFill>
                  <a:schemeClr val="accent3"/>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从1949年到2019年的70年时期</a:t>
            </a:r>
            <a:endParaRPr lang="zh-CN" altLang="en-US" sz="2800" dirty="0">
              <a:solidFill>
                <a:schemeClr val="accent3"/>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ctr">
              <a:spcBef>
                <a:spcPts val="0"/>
              </a:spcBef>
              <a:spcAft>
                <a:spcPts val="0"/>
              </a:spcAft>
            </a:pPr>
            <a:r>
              <a:rPr lang="zh-CN" altLang="en-US" sz="2800" dirty="0">
                <a:solidFill>
                  <a:schemeClr val="accent3"/>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中国基础教育发展经过三个大的历史阶段</a:t>
            </a:r>
            <a:endParaRPr lang="zh-CN" altLang="en-US" sz="2800" dirty="0">
              <a:solidFill>
                <a:schemeClr val="accent3"/>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47"/>
                                        </p:tgtEl>
                                        <p:attrNameLst>
                                          <p:attrName>style.visibility</p:attrName>
                                        </p:attrNameLst>
                                      </p:cBhvr>
                                      <p:to>
                                        <p:strVal val="visible"/>
                                      </p:to>
                                    </p:set>
                                    <p:animEffect transition="in" filter="wipe(left)">
                                      <p:cBhvr>
                                        <p:cTn id="7" dur="500"/>
                                        <p:tgtEl>
                                          <p:spTgt spid="414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4146"/>
                                        </p:tgtEl>
                                        <p:attrNameLst>
                                          <p:attrName>style.visibility</p:attrName>
                                        </p:attrNameLst>
                                      </p:cBhvr>
                                      <p:to>
                                        <p:strVal val="visible"/>
                                      </p:to>
                                    </p:set>
                                    <p:animEffect transition="in" filter="wipe(right)">
                                      <p:cBhvr>
                                        <p:cTn id="11" dur="250"/>
                                        <p:tgtEl>
                                          <p:spTgt spid="414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148"/>
                                        </p:tgtEl>
                                        <p:attrNameLst>
                                          <p:attrName>style.visibility</p:attrName>
                                        </p:attrNameLst>
                                      </p:cBhvr>
                                      <p:to>
                                        <p:strVal val="visible"/>
                                      </p:to>
                                    </p:set>
                                    <p:animEffect transition="in" filter="wipe(left)">
                                      <p:cBhvr>
                                        <p:cTn id="15" dur="250"/>
                                        <p:tgtEl>
                                          <p:spTgt spid="4148"/>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4145"/>
                                        </p:tgtEl>
                                        <p:attrNameLst>
                                          <p:attrName>style.visibility</p:attrName>
                                        </p:attrNameLst>
                                      </p:cBhvr>
                                      <p:to>
                                        <p:strVal val="visible"/>
                                      </p:to>
                                    </p:set>
                                    <p:animEffect transition="in" filter="wipe(right)">
                                      <p:cBhvr>
                                        <p:cTn id="19" dur="250"/>
                                        <p:tgtEl>
                                          <p:spTgt spid="414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149"/>
                                        </p:tgtEl>
                                        <p:attrNameLst>
                                          <p:attrName>style.visibility</p:attrName>
                                        </p:attrNameLst>
                                      </p:cBhvr>
                                      <p:to>
                                        <p:strVal val="visible"/>
                                      </p:to>
                                    </p:set>
                                    <p:animEffect transition="in" filter="wipe(left)">
                                      <p:cBhvr>
                                        <p:cTn id="23" dur="250"/>
                                        <p:tgtEl>
                                          <p:spTgt spid="4149"/>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4144"/>
                                        </p:tgtEl>
                                        <p:attrNameLst>
                                          <p:attrName>style.visibility</p:attrName>
                                        </p:attrNameLst>
                                      </p:cBhvr>
                                      <p:to>
                                        <p:strVal val="visible"/>
                                      </p:to>
                                    </p:set>
                                    <p:animEffect transition="in" filter="wipe(right)">
                                      <p:cBhvr>
                                        <p:cTn id="27" dur="250"/>
                                        <p:tgtEl>
                                          <p:spTgt spid="4144"/>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par>
                                <p:cTn id="34" presetID="12" presetClass="entr" presetSubtype="1"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p:tgtEl>
                                          <p:spTgt spid="12"/>
                                        </p:tgtEl>
                                        <p:attrNameLst>
                                          <p:attrName>ppt_y</p:attrName>
                                        </p:attrNameLst>
                                      </p:cBhvr>
                                      <p:tavLst>
                                        <p:tav tm="0">
                                          <p:val>
                                            <p:strVal val="#ppt_y-#ppt_h*1.125000"/>
                                          </p:val>
                                        </p:tav>
                                        <p:tav tm="100000">
                                          <p:val>
                                            <p:strVal val="#ppt_y"/>
                                          </p:val>
                                        </p:tav>
                                      </p:tavLst>
                                    </p:anim>
                                    <p:animEffect transition="in" filter="wipe(down)">
                                      <p:cBhvr>
                                        <p:cTn id="37" dur="500"/>
                                        <p:tgtEl>
                                          <p:spTgt spid="12"/>
                                        </p:tgtEl>
                                      </p:cBhvr>
                                    </p:animEffect>
                                  </p:childTnLst>
                                </p:cTn>
                              </p:par>
                              <p:par>
                                <p:cTn id="38" presetID="12" presetClass="entr" presetSubtype="1"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p:tgtEl>
                                          <p:spTgt spid="14"/>
                                        </p:tgtEl>
                                        <p:attrNameLst>
                                          <p:attrName>ppt_y</p:attrName>
                                        </p:attrNameLst>
                                      </p:cBhvr>
                                      <p:tavLst>
                                        <p:tav tm="0">
                                          <p:val>
                                            <p:strVal val="#ppt_y-#ppt_h*1.125000"/>
                                          </p:val>
                                        </p:tav>
                                        <p:tav tm="100000">
                                          <p:val>
                                            <p:strVal val="#ppt_y"/>
                                          </p:val>
                                        </p:tav>
                                      </p:tavLst>
                                    </p:anim>
                                    <p:animEffect transition="in" filter="wipe(down)">
                                      <p:cBhvr>
                                        <p:cTn id="41" dur="500"/>
                                        <p:tgtEl>
                                          <p:spTgt spid="14"/>
                                        </p:tgtEl>
                                      </p:cBhvr>
                                    </p:animEffect>
                                  </p:childTnLst>
                                </p:cTn>
                              </p:par>
                              <p:par>
                                <p:cTn id="42" presetID="12" presetClass="entr" presetSubtype="1"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p:tgtEl>
                                          <p:spTgt spid="16"/>
                                        </p:tgtEl>
                                        <p:attrNameLst>
                                          <p:attrName>ppt_y</p:attrName>
                                        </p:attrNameLst>
                                      </p:cBhvr>
                                      <p:tavLst>
                                        <p:tav tm="0">
                                          <p:val>
                                            <p:strVal val="#ppt_y-#ppt_h*1.125000"/>
                                          </p:val>
                                        </p:tav>
                                        <p:tav tm="100000">
                                          <p:val>
                                            <p:strVal val="#ppt_y"/>
                                          </p:val>
                                        </p:tav>
                                      </p:tavLst>
                                    </p:anim>
                                    <p:animEffect transition="in" filter="wipe(down)">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4" grpId="0" bldLvl="0" animBg="1"/>
      <p:bldP spid="4145" grpId="0" bldLvl="0" animBg="1"/>
      <p:bldP spid="4146" grpId="0" bldLvl="0" animBg="1"/>
      <p:bldP spid="4147" grpId="0" bldLvl="0" animBg="1"/>
      <p:bldP spid="4148" grpId="0" bldLvl="0" animBg="1"/>
      <p:bldP spid="4149" grpId="0" bldLvl="0" animBg="1"/>
      <p:bldP spid="12" grpId="0"/>
      <p:bldP spid="14"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12570" y="220980"/>
            <a:ext cx="9998075" cy="6790690"/>
          </a:xfrm>
          <a:prstGeom prst="rect">
            <a:avLst/>
          </a:prstGeom>
          <a:ln>
            <a:noFill/>
          </a:ln>
          <a:effectLst>
            <a:outerShdw blurRad="3175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609600" algn="l" eaLnBrk="1" latinLnBrk="0" hangingPunct="1">
              <a:lnSpc>
                <a:spcPct val="120000"/>
              </a:lnSpc>
              <a:extLst>
                <a:ext uri="{35155182-B16C-46BC-9424-99874614C6A1}">
                  <wpsdc:indentchars xmlns:wpsdc="http://www.wps.cn/officeDocument/2017/drawingmlCustomData" val="200" checksum="4158780845"/>
                </a:ext>
              </a:extLst>
            </a:pPr>
            <a:endParaRPr lang="zh-CN" altLang="en-US" sz="2400">
              <a:latin typeface="Arial" panose="020B0604020202020204" pitchFamily="34" charset="0"/>
              <a:ea typeface="微软雅黑" panose="020B0503020204020204" pitchFamily="34" charset="-122"/>
              <a:sym typeface="Arial" panose="020B0604020202020204" pitchFamily="34" charset="0"/>
            </a:endParaRPr>
          </a:p>
          <a:p>
            <a:pPr indent="609600" algn="l" eaLnBrk="1" latinLnBrk="0" hangingPunct="1">
              <a:lnSpc>
                <a:spcPct val="120000"/>
              </a:lnSpc>
              <a:extLst>
                <a:ext uri="{35155182-B16C-46BC-9424-99874614C6A1}">
                  <wpsdc:indentchars xmlns:wpsdc="http://www.wps.cn/officeDocument/2017/drawingmlCustomData" val="200" checksum="4158780845"/>
                </a:ext>
              </a:extLst>
            </a:pPr>
            <a:endParaRPr lang="zh-CN" altLang="en-US" sz="2400">
              <a:latin typeface="Arial" panose="020B0604020202020204" pitchFamily="34" charset="0"/>
              <a:ea typeface="微软雅黑" panose="020B0503020204020204" pitchFamily="34" charset="-122"/>
              <a:sym typeface="Arial" panose="020B0604020202020204" pitchFamily="34" charset="0"/>
            </a:endParaRPr>
          </a:p>
          <a:p>
            <a:pPr indent="609600" algn="l" eaLnBrk="1" latinLnBrk="0" hangingPunct="1">
              <a:lnSpc>
                <a:spcPct val="120000"/>
              </a:lnSpc>
              <a:extLst>
                <a:ext uri="{35155182-B16C-46BC-9424-99874614C6A1}">
                  <wpsdc:indentchars xmlns:wpsdc="http://www.wps.cn/officeDocument/2017/drawingmlCustomData" val="200" checksum="4158780845"/>
                </a:ext>
              </a:extLst>
            </a:pPr>
            <a:r>
              <a:rPr lang="zh-CN" altLang="en-US" sz="2400">
                <a:latin typeface="Arial" panose="020B0604020202020204" pitchFamily="34" charset="0"/>
                <a:ea typeface="微软雅黑" panose="020B0503020204020204" pitchFamily="34" charset="-122"/>
                <a:sym typeface="Arial" panose="020B0604020202020204" pitchFamily="34" charset="0"/>
              </a:rPr>
              <a:t>根据《中国人民政治协商会议共同纲领》，新中国的教育是民族的、科学的、大众的、文化教育；以提高人民文化水平，培养国家建设人才，肃清封建的、买办的、法西斯主义的思想，发展为人民服务的思想为主要内容。最为突出的特点是在社会主义制度下，创建社会主义新教育，确立了“以老解放区新教育经验为基础，吸收旧教育有用经验，借助苏联经验，建设新民主主义教育”的教育改革基本方针，教育向工农开门，开展扫盲和识字教育，开办工农业余学校、补习学校和速成中学。</a:t>
            </a:r>
            <a:endParaRPr lang="zh-CN" altLang="en-US" sz="2400">
              <a:latin typeface="Arial" panose="020B0604020202020204" pitchFamily="34" charset="0"/>
              <a:ea typeface="微软雅黑" panose="020B0503020204020204" pitchFamily="34" charset="-122"/>
              <a:sym typeface="Arial" panose="020B0604020202020204" pitchFamily="34" charset="0"/>
            </a:endParaRPr>
          </a:p>
          <a:p>
            <a:pPr indent="609600" algn="l" eaLnBrk="1" latinLnBrk="0" hangingPunct="1">
              <a:lnSpc>
                <a:spcPct val="120000"/>
              </a:lnSpc>
              <a:extLst>
                <a:ext uri="{35155182-B16C-46BC-9424-99874614C6A1}">
                  <wpsdc:indentchars xmlns:wpsdc="http://www.wps.cn/officeDocument/2017/drawingmlCustomData" val="200" checksum="4158780845"/>
                </a:ext>
              </a:extLst>
            </a:pPr>
            <a:r>
              <a:rPr lang="zh-CN" altLang="en-US" sz="2400">
                <a:latin typeface="Arial" panose="020B0604020202020204" pitchFamily="34" charset="0"/>
                <a:ea typeface="微软雅黑" panose="020B0503020204020204" pitchFamily="34" charset="-122"/>
                <a:sym typeface="Arial" panose="020B0604020202020204" pitchFamily="34" charset="0"/>
              </a:rPr>
              <a:t>新中国成立的十七年间，普通中等教育为国家培养了2000多万毕业生，为国家培养了大批的劳动后备力量，为国家高级专门人才的培养奠定了基础。</a:t>
            </a: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7" name="Rectangle 39"/>
          <p:cNvSpPr>
            <a:spLocks noChangeArrowheads="1"/>
          </p:cNvSpPr>
          <p:nvPr/>
        </p:nvSpPr>
        <p:spPr bwMode="auto">
          <a:xfrm>
            <a:off x="1822450" y="874395"/>
            <a:ext cx="9378315"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ctr"/>
            <a:r>
              <a:rPr sz="2400" dirty="0">
                <a:solidFill>
                  <a:schemeClr val="bg1"/>
                </a:solidFill>
                <a:ea typeface="微软雅黑" panose="020B0503020204020204" pitchFamily="34" charset="-122"/>
                <a:sym typeface="Arial" panose="020B0604020202020204" pitchFamily="34" charset="0"/>
              </a:rPr>
              <a:t>第一阶段，中国基础教育在旧中国的基础上得到了全面的恢复和发展</a:t>
            </a:r>
            <a:endParaRPr sz="2400" dirty="0">
              <a:solidFill>
                <a:schemeClr val="bg1"/>
              </a:solidFill>
              <a:ea typeface="微软雅黑" panose="020B0503020204020204" pitchFamily="34" charset="-122"/>
              <a:sym typeface="Arial" panose="020B0604020202020204" pitchFamily="34" charset="0"/>
            </a:endParaRPr>
          </a:p>
        </p:txBody>
      </p:sp>
      <p:grpSp>
        <p:nvGrpSpPr>
          <p:cNvPr id="88" name="组合 87"/>
          <p:cNvGrpSpPr/>
          <p:nvPr/>
        </p:nvGrpSpPr>
        <p:grpSpPr>
          <a:xfrm>
            <a:off x="200660" y="469265"/>
            <a:ext cx="1120140" cy="1156970"/>
            <a:chOff x="4439873" y="2267189"/>
            <a:chExt cx="3308411" cy="3298347"/>
          </a:xfrm>
        </p:grpSpPr>
        <p:sp>
          <p:nvSpPr>
            <p:cNvPr id="9" name="Freeform: Shape 3"/>
            <p:cNvSpPr/>
            <p:nvPr/>
          </p:nvSpPr>
          <p:spPr bwMode="auto">
            <a:xfrm>
              <a:off x="4439873" y="2740178"/>
              <a:ext cx="1798871" cy="1504509"/>
            </a:xfrm>
            <a:custGeom>
              <a:avLst/>
              <a:gdLst>
                <a:gd name="T0" fmla="*/ 126 w 474"/>
                <a:gd name="T1" fmla="*/ 396 h 396"/>
                <a:gd name="T2" fmla="*/ 75 w 474"/>
                <a:gd name="T3" fmla="*/ 153 h 396"/>
                <a:gd name="T4" fmla="*/ 474 w 474"/>
                <a:gd name="T5" fmla="*/ 73 h 396"/>
                <a:gd name="T6" fmla="*/ 225 w 474"/>
                <a:gd name="T7" fmla="*/ 182 h 396"/>
                <a:gd name="T8" fmla="*/ 126 w 474"/>
                <a:gd name="T9" fmla="*/ 396 h 396"/>
              </a:gdLst>
              <a:ahLst/>
              <a:cxnLst>
                <a:cxn ang="0">
                  <a:pos x="T0" y="T1"/>
                </a:cxn>
                <a:cxn ang="0">
                  <a:pos x="T2" y="T3"/>
                </a:cxn>
                <a:cxn ang="0">
                  <a:pos x="T4" y="T5"/>
                </a:cxn>
                <a:cxn ang="0">
                  <a:pos x="T6" y="T7"/>
                </a:cxn>
                <a:cxn ang="0">
                  <a:pos x="T8" y="T9"/>
                </a:cxn>
              </a:cxnLst>
              <a:rect l="0" t="0" r="r" b="b"/>
              <a:pathLst>
                <a:path w="474" h="396">
                  <a:moveTo>
                    <a:pt x="126" y="396"/>
                  </a:moveTo>
                  <a:cubicBezTo>
                    <a:pt x="126" y="396"/>
                    <a:pt x="0" y="278"/>
                    <a:pt x="75" y="153"/>
                  </a:cubicBezTo>
                  <a:cubicBezTo>
                    <a:pt x="168" y="0"/>
                    <a:pt x="474" y="73"/>
                    <a:pt x="474" y="73"/>
                  </a:cubicBezTo>
                  <a:cubicBezTo>
                    <a:pt x="474" y="73"/>
                    <a:pt x="318" y="69"/>
                    <a:pt x="225" y="182"/>
                  </a:cubicBezTo>
                  <a:cubicBezTo>
                    <a:pt x="160" y="261"/>
                    <a:pt x="126" y="396"/>
                    <a:pt x="126" y="396"/>
                  </a:cubicBezTo>
                  <a:close/>
                </a:path>
              </a:pathLst>
            </a:custGeom>
            <a:gradFill flip="none" rotWithShape="1">
              <a:gsLst>
                <a:gs pos="0">
                  <a:schemeClr val="accent2"/>
                </a:gs>
                <a:gs pos="100000">
                  <a:srgbClr val="155798">
                    <a:alpha val="90000"/>
                  </a:srgbClr>
                </a:gs>
              </a:gsLst>
              <a:lin ang="2700000" scaled="1"/>
              <a:tileRect/>
            </a:gradFill>
            <a:ln w="12700" cap="rnd">
              <a:noFill/>
              <a:round/>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6435" tIns="48217" rIns="96435" bIns="48217" numCol="1" spcCol="0" rtlCol="0" fromWordArt="0" anchor="ctr" anchorCtr="0" forceAA="0" compatLnSpc="1">
              <a:noAutofit/>
            </a:bodyPr>
            <a:p>
              <a:pPr algn="ctr"/>
              <a:endParaRPr sz="100"/>
            </a:p>
          </p:txBody>
        </p:sp>
        <p:sp>
          <p:nvSpPr>
            <p:cNvPr id="10" name="Freeform: Shape 4"/>
            <p:cNvSpPr/>
            <p:nvPr/>
          </p:nvSpPr>
          <p:spPr bwMode="auto">
            <a:xfrm>
              <a:off x="5494037" y="2267189"/>
              <a:ext cx="1577471" cy="1476834"/>
            </a:xfrm>
            <a:custGeom>
              <a:avLst/>
              <a:gdLst>
                <a:gd name="T0" fmla="*/ 0 w 415"/>
                <a:gd name="T1" fmla="*/ 157 h 389"/>
                <a:gd name="T2" fmla="*/ 216 w 415"/>
                <a:gd name="T3" fmla="*/ 34 h 389"/>
                <a:gd name="T4" fmla="*/ 415 w 415"/>
                <a:gd name="T5" fmla="*/ 389 h 389"/>
                <a:gd name="T6" fmla="*/ 234 w 415"/>
                <a:gd name="T7" fmla="*/ 185 h 389"/>
                <a:gd name="T8" fmla="*/ 0 w 415"/>
                <a:gd name="T9" fmla="*/ 157 h 389"/>
              </a:gdLst>
              <a:ahLst/>
              <a:cxnLst>
                <a:cxn ang="0">
                  <a:pos x="T0" y="T1"/>
                </a:cxn>
                <a:cxn ang="0">
                  <a:pos x="T2" y="T3"/>
                </a:cxn>
                <a:cxn ang="0">
                  <a:pos x="T4" y="T5"/>
                </a:cxn>
                <a:cxn ang="0">
                  <a:pos x="T6" y="T7"/>
                </a:cxn>
                <a:cxn ang="0">
                  <a:pos x="T8" y="T9"/>
                </a:cxn>
              </a:cxnLst>
              <a:rect l="0" t="0" r="r" b="b"/>
              <a:pathLst>
                <a:path w="415" h="389">
                  <a:moveTo>
                    <a:pt x="0" y="157"/>
                  </a:moveTo>
                  <a:cubicBezTo>
                    <a:pt x="0" y="157"/>
                    <a:pt x="74" y="0"/>
                    <a:pt x="216" y="34"/>
                  </a:cubicBezTo>
                  <a:cubicBezTo>
                    <a:pt x="390" y="74"/>
                    <a:pt x="415" y="389"/>
                    <a:pt x="415" y="389"/>
                  </a:cubicBezTo>
                  <a:cubicBezTo>
                    <a:pt x="415" y="389"/>
                    <a:pt x="370" y="238"/>
                    <a:pt x="234" y="185"/>
                  </a:cubicBezTo>
                  <a:cubicBezTo>
                    <a:pt x="139" y="147"/>
                    <a:pt x="0" y="157"/>
                    <a:pt x="0" y="157"/>
                  </a:cubicBezTo>
                  <a:close/>
                </a:path>
              </a:pathLst>
            </a:custGeom>
            <a:gradFill flip="none" rotWithShape="1">
              <a:gsLst>
                <a:gs pos="0">
                  <a:schemeClr val="accent2"/>
                </a:gs>
                <a:gs pos="100000">
                  <a:srgbClr val="155798">
                    <a:alpha val="90000"/>
                  </a:srgbClr>
                </a:gs>
              </a:gsLst>
              <a:lin ang="2700000" scaled="1"/>
              <a:tileRect/>
            </a:gradFill>
            <a:ln w="12700" cap="rnd">
              <a:noFill/>
              <a:round/>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6435" tIns="48217" rIns="96435" bIns="48217" numCol="1" spcCol="0" rtlCol="0" fromWordArt="0" anchor="ctr" anchorCtr="0" forceAA="0" compatLnSpc="1">
              <a:noAutofit/>
            </a:bodyPr>
            <a:p>
              <a:pPr algn="ctr"/>
              <a:endParaRPr sz="100"/>
            </a:p>
          </p:txBody>
        </p:sp>
        <p:sp>
          <p:nvSpPr>
            <p:cNvPr id="12" name="Freeform: Shape 5"/>
            <p:cNvSpPr/>
            <p:nvPr/>
          </p:nvSpPr>
          <p:spPr bwMode="auto">
            <a:xfrm>
              <a:off x="6641288" y="2986736"/>
              <a:ext cx="1106996" cy="1766162"/>
            </a:xfrm>
            <a:custGeom>
              <a:avLst/>
              <a:gdLst>
                <a:gd name="T0" fmla="*/ 91 w 291"/>
                <a:gd name="T1" fmla="*/ 0 h 465"/>
                <a:gd name="T2" fmla="*/ 276 w 291"/>
                <a:gd name="T3" fmla="*/ 166 h 465"/>
                <a:gd name="T4" fmla="*/ 0 w 291"/>
                <a:gd name="T5" fmla="*/ 465 h 465"/>
                <a:gd name="T6" fmla="*/ 138 w 291"/>
                <a:gd name="T7" fmla="*/ 231 h 465"/>
                <a:gd name="T8" fmla="*/ 91 w 291"/>
                <a:gd name="T9" fmla="*/ 0 h 465"/>
              </a:gdLst>
              <a:ahLst/>
              <a:cxnLst>
                <a:cxn ang="0">
                  <a:pos x="T0" y="T1"/>
                </a:cxn>
                <a:cxn ang="0">
                  <a:pos x="T2" y="T3"/>
                </a:cxn>
                <a:cxn ang="0">
                  <a:pos x="T4" y="T5"/>
                </a:cxn>
                <a:cxn ang="0">
                  <a:pos x="T6" y="T7"/>
                </a:cxn>
                <a:cxn ang="0">
                  <a:pos x="T8" y="T9"/>
                </a:cxn>
              </a:cxnLst>
              <a:rect l="0" t="0" r="r" b="b"/>
              <a:pathLst>
                <a:path w="291" h="465">
                  <a:moveTo>
                    <a:pt x="91" y="0"/>
                  </a:moveTo>
                  <a:cubicBezTo>
                    <a:pt x="91" y="0"/>
                    <a:pt x="263" y="21"/>
                    <a:pt x="276" y="166"/>
                  </a:cubicBezTo>
                  <a:cubicBezTo>
                    <a:pt x="291" y="344"/>
                    <a:pt x="0" y="465"/>
                    <a:pt x="0" y="465"/>
                  </a:cubicBezTo>
                  <a:cubicBezTo>
                    <a:pt x="0" y="465"/>
                    <a:pt x="129" y="376"/>
                    <a:pt x="138" y="231"/>
                  </a:cubicBezTo>
                  <a:cubicBezTo>
                    <a:pt x="144" y="129"/>
                    <a:pt x="91" y="0"/>
                    <a:pt x="91" y="0"/>
                  </a:cubicBezTo>
                  <a:close/>
                </a:path>
              </a:pathLst>
            </a:custGeom>
            <a:gradFill flip="none" rotWithShape="1">
              <a:gsLst>
                <a:gs pos="0">
                  <a:schemeClr val="accent2"/>
                </a:gs>
                <a:gs pos="100000">
                  <a:srgbClr val="155798">
                    <a:alpha val="90000"/>
                  </a:srgbClr>
                </a:gs>
              </a:gsLst>
              <a:lin ang="2700000" scaled="1"/>
              <a:tileRect/>
            </a:gradFill>
            <a:ln w="12700" cap="rnd">
              <a:noFill/>
              <a:round/>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6435" tIns="48217" rIns="96435" bIns="48217" numCol="1" spcCol="0" rtlCol="0" fromWordArt="0" anchor="ctr" anchorCtr="0" forceAA="0" compatLnSpc="1">
              <a:noAutofit/>
            </a:bodyPr>
            <a:p>
              <a:pPr algn="ctr"/>
              <a:endParaRPr sz="100"/>
            </a:p>
          </p:txBody>
        </p:sp>
        <p:sp>
          <p:nvSpPr>
            <p:cNvPr id="13" name="Freeform: Shape 6"/>
            <p:cNvSpPr/>
            <p:nvPr/>
          </p:nvSpPr>
          <p:spPr bwMode="auto">
            <a:xfrm>
              <a:off x="5544355" y="4443444"/>
              <a:ext cx="1914601" cy="1122092"/>
            </a:xfrm>
            <a:custGeom>
              <a:avLst/>
              <a:gdLst>
                <a:gd name="T0" fmla="*/ 471 w 504"/>
                <a:gd name="T1" fmla="*/ 0 h 296"/>
                <a:gd name="T2" fmla="*/ 369 w 504"/>
                <a:gd name="T3" fmla="*/ 227 h 296"/>
                <a:gd name="T4" fmla="*/ 0 w 504"/>
                <a:gd name="T5" fmla="*/ 57 h 296"/>
                <a:gd name="T6" fmla="*/ 266 w 504"/>
                <a:gd name="T7" fmla="*/ 116 h 296"/>
                <a:gd name="T8" fmla="*/ 471 w 504"/>
                <a:gd name="T9" fmla="*/ 0 h 296"/>
              </a:gdLst>
              <a:ahLst/>
              <a:cxnLst>
                <a:cxn ang="0">
                  <a:pos x="T0" y="T1"/>
                </a:cxn>
                <a:cxn ang="0">
                  <a:pos x="T2" y="T3"/>
                </a:cxn>
                <a:cxn ang="0">
                  <a:pos x="T4" y="T5"/>
                </a:cxn>
                <a:cxn ang="0">
                  <a:pos x="T6" y="T7"/>
                </a:cxn>
                <a:cxn ang="0">
                  <a:pos x="T8" y="T9"/>
                </a:cxn>
              </a:cxnLst>
              <a:rect l="0" t="0" r="r" b="b"/>
              <a:pathLst>
                <a:path w="504" h="296">
                  <a:moveTo>
                    <a:pt x="471" y="0"/>
                  </a:moveTo>
                  <a:cubicBezTo>
                    <a:pt x="471" y="0"/>
                    <a:pt x="504" y="170"/>
                    <a:pt x="369" y="227"/>
                  </a:cubicBezTo>
                  <a:cubicBezTo>
                    <a:pt x="205" y="296"/>
                    <a:pt x="0" y="57"/>
                    <a:pt x="0" y="57"/>
                  </a:cubicBezTo>
                  <a:cubicBezTo>
                    <a:pt x="0" y="57"/>
                    <a:pt x="124" y="152"/>
                    <a:pt x="266" y="116"/>
                  </a:cubicBezTo>
                  <a:cubicBezTo>
                    <a:pt x="365" y="90"/>
                    <a:pt x="471" y="0"/>
                    <a:pt x="471" y="0"/>
                  </a:cubicBezTo>
                  <a:close/>
                </a:path>
              </a:pathLst>
            </a:custGeom>
            <a:gradFill flip="none" rotWithShape="1">
              <a:gsLst>
                <a:gs pos="0">
                  <a:schemeClr val="accent2"/>
                </a:gs>
                <a:gs pos="100000">
                  <a:srgbClr val="155798">
                    <a:alpha val="90000"/>
                  </a:srgbClr>
                </a:gs>
              </a:gsLst>
              <a:lin ang="2700000" scaled="1"/>
              <a:tileRect/>
            </a:gradFill>
            <a:ln w="12700" cap="rnd">
              <a:noFill/>
              <a:round/>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6435" tIns="48217" rIns="96435" bIns="48217" numCol="1" spcCol="0" rtlCol="0" fromWordArt="0" anchor="ctr" anchorCtr="0" forceAA="0" compatLnSpc="1">
              <a:noAutofit/>
            </a:bodyPr>
            <a:p>
              <a:pPr algn="ctr"/>
              <a:endParaRPr sz="100"/>
            </a:p>
          </p:txBody>
        </p:sp>
        <p:sp>
          <p:nvSpPr>
            <p:cNvPr id="14" name="Freeform: Shape 7"/>
            <p:cNvSpPr/>
            <p:nvPr/>
          </p:nvSpPr>
          <p:spPr bwMode="auto">
            <a:xfrm>
              <a:off x="4671336" y="3583006"/>
              <a:ext cx="1381231" cy="1957371"/>
            </a:xfrm>
            <a:custGeom>
              <a:avLst/>
              <a:gdLst>
                <a:gd name="T0" fmla="*/ 364 w 364"/>
                <a:gd name="T1" fmla="*/ 431 h 515"/>
                <a:gd name="T2" fmla="*/ 117 w 364"/>
                <a:gd name="T3" fmla="*/ 404 h 515"/>
                <a:gd name="T4" fmla="*/ 165 w 364"/>
                <a:gd name="T5" fmla="*/ 0 h 515"/>
                <a:gd name="T6" fmla="*/ 191 w 364"/>
                <a:gd name="T7" fmla="*/ 271 h 515"/>
                <a:gd name="T8" fmla="*/ 364 w 364"/>
                <a:gd name="T9" fmla="*/ 431 h 515"/>
              </a:gdLst>
              <a:ahLst/>
              <a:cxnLst>
                <a:cxn ang="0">
                  <a:pos x="T0" y="T1"/>
                </a:cxn>
                <a:cxn ang="0">
                  <a:pos x="T2" y="T3"/>
                </a:cxn>
                <a:cxn ang="0">
                  <a:pos x="T4" y="T5"/>
                </a:cxn>
                <a:cxn ang="0">
                  <a:pos x="T6" y="T7"/>
                </a:cxn>
                <a:cxn ang="0">
                  <a:pos x="T8" y="T9"/>
                </a:cxn>
              </a:cxnLst>
              <a:rect l="0" t="0" r="r" b="b"/>
              <a:pathLst>
                <a:path w="364" h="515">
                  <a:moveTo>
                    <a:pt x="364" y="431"/>
                  </a:moveTo>
                  <a:cubicBezTo>
                    <a:pt x="364" y="431"/>
                    <a:pt x="213" y="515"/>
                    <a:pt x="117" y="404"/>
                  </a:cubicBezTo>
                  <a:cubicBezTo>
                    <a:pt x="0" y="269"/>
                    <a:pt x="165" y="0"/>
                    <a:pt x="165" y="0"/>
                  </a:cubicBezTo>
                  <a:cubicBezTo>
                    <a:pt x="165" y="0"/>
                    <a:pt x="113" y="148"/>
                    <a:pt x="191" y="271"/>
                  </a:cubicBezTo>
                  <a:cubicBezTo>
                    <a:pt x="246" y="358"/>
                    <a:pt x="364" y="431"/>
                    <a:pt x="364" y="431"/>
                  </a:cubicBezTo>
                  <a:close/>
                </a:path>
              </a:pathLst>
            </a:custGeom>
            <a:gradFill flip="none" rotWithShape="1">
              <a:gsLst>
                <a:gs pos="0">
                  <a:schemeClr val="accent2"/>
                </a:gs>
                <a:gs pos="100000">
                  <a:srgbClr val="155798">
                    <a:alpha val="90000"/>
                  </a:srgbClr>
                </a:gs>
              </a:gsLst>
              <a:lin ang="2700000" scaled="1"/>
              <a:tileRect/>
            </a:gradFill>
            <a:ln w="12700" cap="rnd">
              <a:noFill/>
              <a:round/>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6435" tIns="48217" rIns="96435" bIns="48217" numCol="1" spcCol="0" rtlCol="0" fromWordArt="0" anchor="ctr" anchorCtr="0" forceAA="0" compatLnSpc="1">
              <a:noAutofit/>
            </a:bodyPr>
            <a:p>
              <a:pPr algn="ctr"/>
              <a:endParaRPr sz="100"/>
            </a:p>
          </p:txBody>
        </p:sp>
      </p:gr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fill="hold" grpId="0" nodeType="afterEffect" p14:presetBounceEnd="4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0000">
                                          <p:cBhvr additive="base">
                                            <p:cTn id="7" dur="1500" fill="hold"/>
                                            <p:tgtEl>
                                              <p:spTgt spid="2"/>
                                            </p:tgtEl>
                                            <p:attrNameLst>
                                              <p:attrName>ppt_x</p:attrName>
                                            </p:attrNameLst>
                                          </p:cBhvr>
                                          <p:tavLst>
                                            <p:tav tm="0">
                                              <p:val>
                                                <p:strVal val="0-#ppt_w/2"/>
                                              </p:val>
                                            </p:tav>
                                            <p:tav tm="100000">
                                              <p:val>
                                                <p:strVal val="#ppt_x"/>
                                              </p:val>
                                            </p:tav>
                                          </p:tavLst>
                                        </p:anim>
                                        <p:anim calcmode="lin" valueType="num" p14:bounceEnd="40000">
                                          <p:cBhvr additive="base">
                                            <p:cTn id="8" dur="1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31" presetClass="entr" presetSubtype="0" fill="hold" nodeType="withEffect">
                                      <p:stCondLst>
                                        <p:cond delay="0"/>
                                      </p:stCondLst>
                                      <p:childTnLst>
                                        <p:set>
                                          <p:cBhvr>
                                            <p:cTn id="14" dur="1" fill="hold">
                                              <p:stCondLst>
                                                <p:cond delay="0"/>
                                              </p:stCondLst>
                                            </p:cTn>
                                            <p:tgtEl>
                                              <p:spTgt spid="88"/>
                                            </p:tgtEl>
                                            <p:attrNameLst>
                                              <p:attrName>style.visibility</p:attrName>
                                            </p:attrNameLst>
                                          </p:cBhvr>
                                          <p:to>
                                            <p:strVal val="visible"/>
                                          </p:to>
                                        </p:set>
                                        <p:anim calcmode="lin" valueType="num">
                                          <p:cBhvr>
                                            <p:cTn id="15" dur="1000" fill="hold"/>
                                            <p:tgtEl>
                                              <p:spTgt spid="88"/>
                                            </p:tgtEl>
                                            <p:attrNameLst>
                                              <p:attrName>ppt_w</p:attrName>
                                            </p:attrNameLst>
                                          </p:cBhvr>
                                          <p:tavLst>
                                            <p:tav tm="0">
                                              <p:val>
                                                <p:fltVal val="0"/>
                                              </p:val>
                                            </p:tav>
                                            <p:tav tm="100000">
                                              <p:val>
                                                <p:strVal val="#ppt_w"/>
                                              </p:val>
                                            </p:tav>
                                          </p:tavLst>
                                        </p:anim>
                                        <p:anim calcmode="lin" valueType="num">
                                          <p:cBhvr>
                                            <p:cTn id="16" dur="1000" fill="hold"/>
                                            <p:tgtEl>
                                              <p:spTgt spid="88"/>
                                            </p:tgtEl>
                                            <p:attrNameLst>
                                              <p:attrName>ppt_h</p:attrName>
                                            </p:attrNameLst>
                                          </p:cBhvr>
                                          <p:tavLst>
                                            <p:tav tm="0">
                                              <p:val>
                                                <p:fltVal val="0"/>
                                              </p:val>
                                            </p:tav>
                                            <p:tav tm="100000">
                                              <p:val>
                                                <p:strVal val="#ppt_h"/>
                                              </p:val>
                                            </p:tav>
                                          </p:tavLst>
                                        </p:anim>
                                        <p:anim calcmode="lin" valueType="num">
                                          <p:cBhvr>
                                            <p:cTn id="17" dur="1000" fill="hold"/>
                                            <p:tgtEl>
                                              <p:spTgt spid="88"/>
                                            </p:tgtEl>
                                            <p:attrNameLst>
                                              <p:attrName>style.rotation</p:attrName>
                                            </p:attrNameLst>
                                          </p:cBhvr>
                                          <p:tavLst>
                                            <p:tav tm="0">
                                              <p:val>
                                                <p:fltVal val="90"/>
                                              </p:val>
                                            </p:tav>
                                            <p:tav tm="100000">
                                              <p:val>
                                                <p:fltVal val="0"/>
                                              </p:val>
                                            </p:tav>
                                          </p:tavLst>
                                        </p:anim>
                                        <p:animEffect transition="in" filter="fade">
                                          <p:cBhvr>
                                            <p:cTn id="18"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31" presetClass="entr" presetSubtype="0" fill="hold" nodeType="withEffect">
                                      <p:stCondLst>
                                        <p:cond delay="0"/>
                                      </p:stCondLst>
                                      <p:childTnLst>
                                        <p:set>
                                          <p:cBhvr>
                                            <p:cTn id="14" dur="1" fill="hold">
                                              <p:stCondLst>
                                                <p:cond delay="0"/>
                                              </p:stCondLst>
                                            </p:cTn>
                                            <p:tgtEl>
                                              <p:spTgt spid="88"/>
                                            </p:tgtEl>
                                            <p:attrNameLst>
                                              <p:attrName>style.visibility</p:attrName>
                                            </p:attrNameLst>
                                          </p:cBhvr>
                                          <p:to>
                                            <p:strVal val="visible"/>
                                          </p:to>
                                        </p:set>
                                        <p:anim calcmode="lin" valueType="num">
                                          <p:cBhvr>
                                            <p:cTn id="15" dur="1000" fill="hold"/>
                                            <p:tgtEl>
                                              <p:spTgt spid="88"/>
                                            </p:tgtEl>
                                            <p:attrNameLst>
                                              <p:attrName>ppt_w</p:attrName>
                                            </p:attrNameLst>
                                          </p:cBhvr>
                                          <p:tavLst>
                                            <p:tav tm="0">
                                              <p:val>
                                                <p:fltVal val="0"/>
                                              </p:val>
                                            </p:tav>
                                            <p:tav tm="100000">
                                              <p:val>
                                                <p:strVal val="#ppt_w"/>
                                              </p:val>
                                            </p:tav>
                                          </p:tavLst>
                                        </p:anim>
                                        <p:anim calcmode="lin" valueType="num">
                                          <p:cBhvr>
                                            <p:cTn id="16" dur="1000" fill="hold"/>
                                            <p:tgtEl>
                                              <p:spTgt spid="88"/>
                                            </p:tgtEl>
                                            <p:attrNameLst>
                                              <p:attrName>ppt_h</p:attrName>
                                            </p:attrNameLst>
                                          </p:cBhvr>
                                          <p:tavLst>
                                            <p:tav tm="0">
                                              <p:val>
                                                <p:fltVal val="0"/>
                                              </p:val>
                                            </p:tav>
                                            <p:tav tm="100000">
                                              <p:val>
                                                <p:strVal val="#ppt_h"/>
                                              </p:val>
                                            </p:tav>
                                          </p:tavLst>
                                        </p:anim>
                                        <p:anim calcmode="lin" valueType="num">
                                          <p:cBhvr>
                                            <p:cTn id="17" dur="1000" fill="hold"/>
                                            <p:tgtEl>
                                              <p:spTgt spid="88"/>
                                            </p:tgtEl>
                                            <p:attrNameLst>
                                              <p:attrName>style.rotation</p:attrName>
                                            </p:attrNameLst>
                                          </p:cBhvr>
                                          <p:tavLst>
                                            <p:tav tm="0">
                                              <p:val>
                                                <p:fltVal val="90"/>
                                              </p:val>
                                            </p:tav>
                                            <p:tav tm="100000">
                                              <p:val>
                                                <p:fltVal val="0"/>
                                              </p:val>
                                            </p:tav>
                                          </p:tavLst>
                                        </p:anim>
                                        <p:animEffect transition="in" filter="fade">
                                          <p:cBhvr>
                                            <p:cTn id="18"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7"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79450" y="138430"/>
            <a:ext cx="9998075" cy="6790690"/>
          </a:xfrm>
          <a:prstGeom prst="rect">
            <a:avLst/>
          </a:prstGeom>
          <a:ln>
            <a:noFill/>
          </a:ln>
          <a:effectLst>
            <a:outerShdw blurRad="3175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609600" algn="l" eaLnBrk="1" latinLnBrk="0" hangingPunct="1">
              <a:lnSpc>
                <a:spcPct val="120000"/>
              </a:lnSpc>
              <a:extLst>
                <a:ext uri="{35155182-B16C-46BC-9424-99874614C6A1}">
                  <wpsdc:indentchars xmlns:wpsdc="http://www.wps.cn/officeDocument/2017/drawingmlCustomData" val="200" checksum="4158780845"/>
                </a:ext>
              </a:extLst>
            </a:pPr>
            <a:r>
              <a:rPr lang="zh-CN" altLang="en-US" sz="2400">
                <a:latin typeface="Arial" panose="020B0604020202020204" pitchFamily="34" charset="0"/>
                <a:ea typeface="微软雅黑" panose="020B0503020204020204" pitchFamily="34" charset="-122"/>
                <a:sym typeface="Arial" panose="020B0604020202020204" pitchFamily="34" charset="0"/>
              </a:rPr>
              <a:t>1966—1976，中国经历了’文化大革命’。十年浩劫，教育事业遭到严重破坏，濒临崩溃边缘；学校教学秩序混乱，广大教师受到摧残，青年一代丧失了接受科学文化教育的机会”</a:t>
            </a:r>
            <a:endParaRPr lang="zh-CN" altLang="en-US" sz="2400">
              <a:latin typeface="Arial" panose="020B0604020202020204" pitchFamily="34" charset="0"/>
              <a:ea typeface="微软雅黑" panose="020B0503020204020204" pitchFamily="34" charset="-122"/>
              <a:sym typeface="Arial" panose="020B0604020202020204" pitchFamily="34" charset="0"/>
            </a:endParaRPr>
          </a:p>
          <a:p>
            <a:pPr indent="609600" algn="l" eaLnBrk="1" latinLnBrk="0" hangingPunct="1">
              <a:lnSpc>
                <a:spcPct val="120000"/>
              </a:lnSpc>
              <a:extLst>
                <a:ext uri="{35155182-B16C-46BC-9424-99874614C6A1}">
                  <wpsdc:indentchars xmlns:wpsdc="http://www.wps.cn/officeDocument/2017/drawingmlCustomData" val="200" checksum="4158780845"/>
                </a:ext>
              </a:extLst>
            </a:pPr>
            <a:endParaRPr lang="zh-CN" altLang="en-US" sz="2400">
              <a:latin typeface="Arial" panose="020B0604020202020204" pitchFamily="34" charset="0"/>
              <a:ea typeface="微软雅黑" panose="020B0503020204020204" pitchFamily="34" charset="-122"/>
              <a:sym typeface="Arial" panose="020B0604020202020204" pitchFamily="34" charset="0"/>
            </a:endParaRPr>
          </a:p>
          <a:p>
            <a:pPr indent="609600" algn="l" eaLnBrk="1" latinLnBrk="0" hangingPunct="1">
              <a:lnSpc>
                <a:spcPct val="120000"/>
              </a:lnSpc>
              <a:extLst>
                <a:ext uri="{35155182-B16C-46BC-9424-99874614C6A1}">
                  <wpsdc:indentchars xmlns:wpsdc="http://www.wps.cn/officeDocument/2017/drawingmlCustomData" val="200" checksum="4158780845"/>
                </a:ext>
              </a:extLst>
            </a:pPr>
            <a:r>
              <a:rPr lang="zh-CN" altLang="en-US" sz="2400">
                <a:latin typeface="Arial" panose="020B0604020202020204" pitchFamily="34" charset="0"/>
                <a:ea typeface="微软雅黑" panose="020B0503020204020204" pitchFamily="34" charset="-122"/>
                <a:sym typeface="Arial" panose="020B0604020202020204" pitchFamily="34" charset="0"/>
              </a:rPr>
              <a:t>“文化大革命”中基础教育的精简课程、缩短学制、弱化考试、学工学农等想法做法对于中国基础教育产生了深远的影响。</a:t>
            </a: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7" name="Rectangle 39"/>
          <p:cNvSpPr>
            <a:spLocks noChangeArrowheads="1"/>
          </p:cNvSpPr>
          <p:nvPr/>
        </p:nvSpPr>
        <p:spPr bwMode="auto">
          <a:xfrm>
            <a:off x="1822450" y="874395"/>
            <a:ext cx="9378315"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ctr"/>
            <a:r>
              <a:rPr sz="2400" dirty="0">
                <a:solidFill>
                  <a:schemeClr val="bg1"/>
                </a:solidFill>
                <a:ea typeface="微软雅黑" panose="020B0503020204020204" pitchFamily="34" charset="-122"/>
                <a:sym typeface="Arial" panose="020B0604020202020204" pitchFamily="34" charset="0"/>
              </a:rPr>
              <a:t>第二阶段，文化大革命阶段</a:t>
            </a:r>
            <a:endParaRPr sz="2400" dirty="0">
              <a:solidFill>
                <a:schemeClr val="bg1"/>
              </a:solidFill>
              <a:ea typeface="微软雅黑" panose="020B0503020204020204" pitchFamily="34" charset="-122"/>
              <a:sym typeface="Arial" panose="020B0604020202020204" pitchFamily="34" charset="0"/>
            </a:endParaRPr>
          </a:p>
        </p:txBody>
      </p:sp>
      <p:grpSp>
        <p:nvGrpSpPr>
          <p:cNvPr id="88" name="组合 87"/>
          <p:cNvGrpSpPr/>
          <p:nvPr/>
        </p:nvGrpSpPr>
        <p:grpSpPr>
          <a:xfrm>
            <a:off x="10808970" y="371475"/>
            <a:ext cx="1120140" cy="1156970"/>
            <a:chOff x="4439873" y="2267189"/>
            <a:chExt cx="3308411" cy="3298347"/>
          </a:xfrm>
        </p:grpSpPr>
        <p:sp>
          <p:nvSpPr>
            <p:cNvPr id="9" name="Freeform: Shape 3"/>
            <p:cNvSpPr/>
            <p:nvPr/>
          </p:nvSpPr>
          <p:spPr bwMode="auto">
            <a:xfrm>
              <a:off x="4439873" y="2740178"/>
              <a:ext cx="1798871" cy="1504509"/>
            </a:xfrm>
            <a:custGeom>
              <a:avLst/>
              <a:gdLst>
                <a:gd name="T0" fmla="*/ 126 w 474"/>
                <a:gd name="T1" fmla="*/ 396 h 396"/>
                <a:gd name="T2" fmla="*/ 75 w 474"/>
                <a:gd name="T3" fmla="*/ 153 h 396"/>
                <a:gd name="T4" fmla="*/ 474 w 474"/>
                <a:gd name="T5" fmla="*/ 73 h 396"/>
                <a:gd name="T6" fmla="*/ 225 w 474"/>
                <a:gd name="T7" fmla="*/ 182 h 396"/>
                <a:gd name="T8" fmla="*/ 126 w 474"/>
                <a:gd name="T9" fmla="*/ 396 h 396"/>
              </a:gdLst>
              <a:ahLst/>
              <a:cxnLst>
                <a:cxn ang="0">
                  <a:pos x="T0" y="T1"/>
                </a:cxn>
                <a:cxn ang="0">
                  <a:pos x="T2" y="T3"/>
                </a:cxn>
                <a:cxn ang="0">
                  <a:pos x="T4" y="T5"/>
                </a:cxn>
                <a:cxn ang="0">
                  <a:pos x="T6" y="T7"/>
                </a:cxn>
                <a:cxn ang="0">
                  <a:pos x="T8" y="T9"/>
                </a:cxn>
              </a:cxnLst>
              <a:rect l="0" t="0" r="r" b="b"/>
              <a:pathLst>
                <a:path w="474" h="396">
                  <a:moveTo>
                    <a:pt x="126" y="396"/>
                  </a:moveTo>
                  <a:cubicBezTo>
                    <a:pt x="126" y="396"/>
                    <a:pt x="0" y="278"/>
                    <a:pt x="75" y="153"/>
                  </a:cubicBezTo>
                  <a:cubicBezTo>
                    <a:pt x="168" y="0"/>
                    <a:pt x="474" y="73"/>
                    <a:pt x="474" y="73"/>
                  </a:cubicBezTo>
                  <a:cubicBezTo>
                    <a:pt x="474" y="73"/>
                    <a:pt x="318" y="69"/>
                    <a:pt x="225" y="182"/>
                  </a:cubicBezTo>
                  <a:cubicBezTo>
                    <a:pt x="160" y="261"/>
                    <a:pt x="126" y="396"/>
                    <a:pt x="126" y="396"/>
                  </a:cubicBezTo>
                  <a:close/>
                </a:path>
              </a:pathLst>
            </a:custGeom>
            <a:gradFill flip="none" rotWithShape="1">
              <a:gsLst>
                <a:gs pos="0">
                  <a:schemeClr val="accent2"/>
                </a:gs>
                <a:gs pos="100000">
                  <a:srgbClr val="155798">
                    <a:alpha val="90000"/>
                  </a:srgbClr>
                </a:gs>
              </a:gsLst>
              <a:lin ang="2700000" scaled="1"/>
              <a:tileRect/>
            </a:gradFill>
            <a:ln w="12700" cap="rnd">
              <a:noFill/>
              <a:round/>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6435" tIns="48217" rIns="96435" bIns="48217" numCol="1" spcCol="0" rtlCol="0" fromWordArt="0" anchor="ctr" anchorCtr="0" forceAA="0" compatLnSpc="1">
              <a:noAutofit/>
            </a:bodyPr>
            <a:p>
              <a:pPr algn="ctr"/>
              <a:endParaRPr sz="100"/>
            </a:p>
          </p:txBody>
        </p:sp>
        <p:sp>
          <p:nvSpPr>
            <p:cNvPr id="10" name="Freeform: Shape 4"/>
            <p:cNvSpPr/>
            <p:nvPr/>
          </p:nvSpPr>
          <p:spPr bwMode="auto">
            <a:xfrm>
              <a:off x="5494037" y="2267189"/>
              <a:ext cx="1577471" cy="1476834"/>
            </a:xfrm>
            <a:custGeom>
              <a:avLst/>
              <a:gdLst>
                <a:gd name="T0" fmla="*/ 0 w 415"/>
                <a:gd name="T1" fmla="*/ 157 h 389"/>
                <a:gd name="T2" fmla="*/ 216 w 415"/>
                <a:gd name="T3" fmla="*/ 34 h 389"/>
                <a:gd name="T4" fmla="*/ 415 w 415"/>
                <a:gd name="T5" fmla="*/ 389 h 389"/>
                <a:gd name="T6" fmla="*/ 234 w 415"/>
                <a:gd name="T7" fmla="*/ 185 h 389"/>
                <a:gd name="T8" fmla="*/ 0 w 415"/>
                <a:gd name="T9" fmla="*/ 157 h 389"/>
              </a:gdLst>
              <a:ahLst/>
              <a:cxnLst>
                <a:cxn ang="0">
                  <a:pos x="T0" y="T1"/>
                </a:cxn>
                <a:cxn ang="0">
                  <a:pos x="T2" y="T3"/>
                </a:cxn>
                <a:cxn ang="0">
                  <a:pos x="T4" y="T5"/>
                </a:cxn>
                <a:cxn ang="0">
                  <a:pos x="T6" y="T7"/>
                </a:cxn>
                <a:cxn ang="0">
                  <a:pos x="T8" y="T9"/>
                </a:cxn>
              </a:cxnLst>
              <a:rect l="0" t="0" r="r" b="b"/>
              <a:pathLst>
                <a:path w="415" h="389">
                  <a:moveTo>
                    <a:pt x="0" y="157"/>
                  </a:moveTo>
                  <a:cubicBezTo>
                    <a:pt x="0" y="157"/>
                    <a:pt x="74" y="0"/>
                    <a:pt x="216" y="34"/>
                  </a:cubicBezTo>
                  <a:cubicBezTo>
                    <a:pt x="390" y="74"/>
                    <a:pt x="415" y="389"/>
                    <a:pt x="415" y="389"/>
                  </a:cubicBezTo>
                  <a:cubicBezTo>
                    <a:pt x="415" y="389"/>
                    <a:pt x="370" y="238"/>
                    <a:pt x="234" y="185"/>
                  </a:cubicBezTo>
                  <a:cubicBezTo>
                    <a:pt x="139" y="147"/>
                    <a:pt x="0" y="157"/>
                    <a:pt x="0" y="157"/>
                  </a:cubicBezTo>
                  <a:close/>
                </a:path>
              </a:pathLst>
            </a:custGeom>
            <a:gradFill flip="none" rotWithShape="1">
              <a:gsLst>
                <a:gs pos="0">
                  <a:schemeClr val="accent2"/>
                </a:gs>
                <a:gs pos="100000">
                  <a:srgbClr val="155798">
                    <a:alpha val="90000"/>
                  </a:srgbClr>
                </a:gs>
              </a:gsLst>
              <a:lin ang="2700000" scaled="1"/>
              <a:tileRect/>
            </a:gradFill>
            <a:ln w="12700" cap="rnd">
              <a:noFill/>
              <a:round/>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6435" tIns="48217" rIns="96435" bIns="48217" numCol="1" spcCol="0" rtlCol="0" fromWordArt="0" anchor="ctr" anchorCtr="0" forceAA="0" compatLnSpc="1">
              <a:noAutofit/>
            </a:bodyPr>
            <a:p>
              <a:pPr algn="ctr"/>
              <a:endParaRPr sz="100"/>
            </a:p>
          </p:txBody>
        </p:sp>
        <p:sp>
          <p:nvSpPr>
            <p:cNvPr id="12" name="Freeform: Shape 5"/>
            <p:cNvSpPr/>
            <p:nvPr/>
          </p:nvSpPr>
          <p:spPr bwMode="auto">
            <a:xfrm>
              <a:off x="6641288" y="2986736"/>
              <a:ext cx="1106996" cy="1766162"/>
            </a:xfrm>
            <a:custGeom>
              <a:avLst/>
              <a:gdLst>
                <a:gd name="T0" fmla="*/ 91 w 291"/>
                <a:gd name="T1" fmla="*/ 0 h 465"/>
                <a:gd name="T2" fmla="*/ 276 w 291"/>
                <a:gd name="T3" fmla="*/ 166 h 465"/>
                <a:gd name="T4" fmla="*/ 0 w 291"/>
                <a:gd name="T5" fmla="*/ 465 h 465"/>
                <a:gd name="T6" fmla="*/ 138 w 291"/>
                <a:gd name="T7" fmla="*/ 231 h 465"/>
                <a:gd name="T8" fmla="*/ 91 w 291"/>
                <a:gd name="T9" fmla="*/ 0 h 465"/>
              </a:gdLst>
              <a:ahLst/>
              <a:cxnLst>
                <a:cxn ang="0">
                  <a:pos x="T0" y="T1"/>
                </a:cxn>
                <a:cxn ang="0">
                  <a:pos x="T2" y="T3"/>
                </a:cxn>
                <a:cxn ang="0">
                  <a:pos x="T4" y="T5"/>
                </a:cxn>
                <a:cxn ang="0">
                  <a:pos x="T6" y="T7"/>
                </a:cxn>
                <a:cxn ang="0">
                  <a:pos x="T8" y="T9"/>
                </a:cxn>
              </a:cxnLst>
              <a:rect l="0" t="0" r="r" b="b"/>
              <a:pathLst>
                <a:path w="291" h="465">
                  <a:moveTo>
                    <a:pt x="91" y="0"/>
                  </a:moveTo>
                  <a:cubicBezTo>
                    <a:pt x="91" y="0"/>
                    <a:pt x="263" y="21"/>
                    <a:pt x="276" y="166"/>
                  </a:cubicBezTo>
                  <a:cubicBezTo>
                    <a:pt x="291" y="344"/>
                    <a:pt x="0" y="465"/>
                    <a:pt x="0" y="465"/>
                  </a:cubicBezTo>
                  <a:cubicBezTo>
                    <a:pt x="0" y="465"/>
                    <a:pt x="129" y="376"/>
                    <a:pt x="138" y="231"/>
                  </a:cubicBezTo>
                  <a:cubicBezTo>
                    <a:pt x="144" y="129"/>
                    <a:pt x="91" y="0"/>
                    <a:pt x="91" y="0"/>
                  </a:cubicBezTo>
                  <a:close/>
                </a:path>
              </a:pathLst>
            </a:custGeom>
            <a:gradFill flip="none" rotWithShape="1">
              <a:gsLst>
                <a:gs pos="0">
                  <a:schemeClr val="accent2"/>
                </a:gs>
                <a:gs pos="100000">
                  <a:srgbClr val="155798">
                    <a:alpha val="90000"/>
                  </a:srgbClr>
                </a:gs>
              </a:gsLst>
              <a:lin ang="2700000" scaled="1"/>
              <a:tileRect/>
            </a:gradFill>
            <a:ln w="12700" cap="rnd">
              <a:noFill/>
              <a:round/>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6435" tIns="48217" rIns="96435" bIns="48217" numCol="1" spcCol="0" rtlCol="0" fromWordArt="0" anchor="ctr" anchorCtr="0" forceAA="0" compatLnSpc="1">
              <a:noAutofit/>
            </a:bodyPr>
            <a:p>
              <a:pPr algn="ctr"/>
              <a:endParaRPr sz="100"/>
            </a:p>
          </p:txBody>
        </p:sp>
        <p:sp>
          <p:nvSpPr>
            <p:cNvPr id="13" name="Freeform: Shape 6"/>
            <p:cNvSpPr/>
            <p:nvPr/>
          </p:nvSpPr>
          <p:spPr bwMode="auto">
            <a:xfrm>
              <a:off x="5544355" y="4443444"/>
              <a:ext cx="1914601" cy="1122092"/>
            </a:xfrm>
            <a:custGeom>
              <a:avLst/>
              <a:gdLst>
                <a:gd name="T0" fmla="*/ 471 w 504"/>
                <a:gd name="T1" fmla="*/ 0 h 296"/>
                <a:gd name="T2" fmla="*/ 369 w 504"/>
                <a:gd name="T3" fmla="*/ 227 h 296"/>
                <a:gd name="T4" fmla="*/ 0 w 504"/>
                <a:gd name="T5" fmla="*/ 57 h 296"/>
                <a:gd name="T6" fmla="*/ 266 w 504"/>
                <a:gd name="T7" fmla="*/ 116 h 296"/>
                <a:gd name="T8" fmla="*/ 471 w 504"/>
                <a:gd name="T9" fmla="*/ 0 h 296"/>
              </a:gdLst>
              <a:ahLst/>
              <a:cxnLst>
                <a:cxn ang="0">
                  <a:pos x="T0" y="T1"/>
                </a:cxn>
                <a:cxn ang="0">
                  <a:pos x="T2" y="T3"/>
                </a:cxn>
                <a:cxn ang="0">
                  <a:pos x="T4" y="T5"/>
                </a:cxn>
                <a:cxn ang="0">
                  <a:pos x="T6" y="T7"/>
                </a:cxn>
                <a:cxn ang="0">
                  <a:pos x="T8" y="T9"/>
                </a:cxn>
              </a:cxnLst>
              <a:rect l="0" t="0" r="r" b="b"/>
              <a:pathLst>
                <a:path w="504" h="296">
                  <a:moveTo>
                    <a:pt x="471" y="0"/>
                  </a:moveTo>
                  <a:cubicBezTo>
                    <a:pt x="471" y="0"/>
                    <a:pt x="504" y="170"/>
                    <a:pt x="369" y="227"/>
                  </a:cubicBezTo>
                  <a:cubicBezTo>
                    <a:pt x="205" y="296"/>
                    <a:pt x="0" y="57"/>
                    <a:pt x="0" y="57"/>
                  </a:cubicBezTo>
                  <a:cubicBezTo>
                    <a:pt x="0" y="57"/>
                    <a:pt x="124" y="152"/>
                    <a:pt x="266" y="116"/>
                  </a:cubicBezTo>
                  <a:cubicBezTo>
                    <a:pt x="365" y="90"/>
                    <a:pt x="471" y="0"/>
                    <a:pt x="471" y="0"/>
                  </a:cubicBezTo>
                  <a:close/>
                </a:path>
              </a:pathLst>
            </a:custGeom>
            <a:gradFill flip="none" rotWithShape="1">
              <a:gsLst>
                <a:gs pos="0">
                  <a:schemeClr val="accent2"/>
                </a:gs>
                <a:gs pos="100000">
                  <a:srgbClr val="155798">
                    <a:alpha val="90000"/>
                  </a:srgbClr>
                </a:gs>
              </a:gsLst>
              <a:lin ang="2700000" scaled="1"/>
              <a:tileRect/>
            </a:gradFill>
            <a:ln w="12700" cap="rnd">
              <a:noFill/>
              <a:round/>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6435" tIns="48217" rIns="96435" bIns="48217" numCol="1" spcCol="0" rtlCol="0" fromWordArt="0" anchor="ctr" anchorCtr="0" forceAA="0" compatLnSpc="1">
              <a:noAutofit/>
            </a:bodyPr>
            <a:p>
              <a:pPr algn="ctr"/>
              <a:endParaRPr sz="100"/>
            </a:p>
          </p:txBody>
        </p:sp>
        <p:sp>
          <p:nvSpPr>
            <p:cNvPr id="14" name="Freeform: Shape 7"/>
            <p:cNvSpPr/>
            <p:nvPr/>
          </p:nvSpPr>
          <p:spPr bwMode="auto">
            <a:xfrm>
              <a:off x="4671336" y="3583006"/>
              <a:ext cx="1381231" cy="1957371"/>
            </a:xfrm>
            <a:custGeom>
              <a:avLst/>
              <a:gdLst>
                <a:gd name="T0" fmla="*/ 364 w 364"/>
                <a:gd name="T1" fmla="*/ 431 h 515"/>
                <a:gd name="T2" fmla="*/ 117 w 364"/>
                <a:gd name="T3" fmla="*/ 404 h 515"/>
                <a:gd name="T4" fmla="*/ 165 w 364"/>
                <a:gd name="T5" fmla="*/ 0 h 515"/>
                <a:gd name="T6" fmla="*/ 191 w 364"/>
                <a:gd name="T7" fmla="*/ 271 h 515"/>
                <a:gd name="T8" fmla="*/ 364 w 364"/>
                <a:gd name="T9" fmla="*/ 431 h 515"/>
              </a:gdLst>
              <a:ahLst/>
              <a:cxnLst>
                <a:cxn ang="0">
                  <a:pos x="T0" y="T1"/>
                </a:cxn>
                <a:cxn ang="0">
                  <a:pos x="T2" y="T3"/>
                </a:cxn>
                <a:cxn ang="0">
                  <a:pos x="T4" y="T5"/>
                </a:cxn>
                <a:cxn ang="0">
                  <a:pos x="T6" y="T7"/>
                </a:cxn>
                <a:cxn ang="0">
                  <a:pos x="T8" y="T9"/>
                </a:cxn>
              </a:cxnLst>
              <a:rect l="0" t="0" r="r" b="b"/>
              <a:pathLst>
                <a:path w="364" h="515">
                  <a:moveTo>
                    <a:pt x="364" y="431"/>
                  </a:moveTo>
                  <a:cubicBezTo>
                    <a:pt x="364" y="431"/>
                    <a:pt x="213" y="515"/>
                    <a:pt x="117" y="404"/>
                  </a:cubicBezTo>
                  <a:cubicBezTo>
                    <a:pt x="0" y="269"/>
                    <a:pt x="165" y="0"/>
                    <a:pt x="165" y="0"/>
                  </a:cubicBezTo>
                  <a:cubicBezTo>
                    <a:pt x="165" y="0"/>
                    <a:pt x="113" y="148"/>
                    <a:pt x="191" y="271"/>
                  </a:cubicBezTo>
                  <a:cubicBezTo>
                    <a:pt x="246" y="358"/>
                    <a:pt x="364" y="431"/>
                    <a:pt x="364" y="431"/>
                  </a:cubicBezTo>
                  <a:close/>
                </a:path>
              </a:pathLst>
            </a:custGeom>
            <a:gradFill flip="none" rotWithShape="1">
              <a:gsLst>
                <a:gs pos="0">
                  <a:schemeClr val="accent2"/>
                </a:gs>
                <a:gs pos="100000">
                  <a:srgbClr val="155798">
                    <a:alpha val="90000"/>
                  </a:srgbClr>
                </a:gs>
              </a:gsLst>
              <a:lin ang="2700000" scaled="1"/>
              <a:tileRect/>
            </a:gradFill>
            <a:ln w="12700" cap="rnd">
              <a:noFill/>
              <a:round/>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6435" tIns="48217" rIns="96435" bIns="48217" numCol="1" spcCol="0" rtlCol="0" fromWordArt="0" anchor="ctr" anchorCtr="0" forceAA="0" compatLnSpc="1">
              <a:noAutofit/>
            </a:bodyPr>
            <a:p>
              <a:pPr algn="ctr"/>
              <a:endParaRPr sz="100"/>
            </a:p>
          </p:txBody>
        </p:sp>
      </p:gr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fill="hold" grpId="0" nodeType="afterEffect" p14:presetBounceEnd="4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0000">
                                          <p:cBhvr additive="base">
                                            <p:cTn id="7" dur="1500" fill="hold"/>
                                            <p:tgtEl>
                                              <p:spTgt spid="2"/>
                                            </p:tgtEl>
                                            <p:attrNameLst>
                                              <p:attrName>ppt_x</p:attrName>
                                            </p:attrNameLst>
                                          </p:cBhvr>
                                          <p:tavLst>
                                            <p:tav tm="0">
                                              <p:val>
                                                <p:strVal val="0-#ppt_w/2"/>
                                              </p:val>
                                            </p:tav>
                                            <p:tav tm="100000">
                                              <p:val>
                                                <p:strVal val="#ppt_x"/>
                                              </p:val>
                                            </p:tav>
                                          </p:tavLst>
                                        </p:anim>
                                        <p:anim calcmode="lin" valueType="num" p14:bounceEnd="40000">
                                          <p:cBhvr additive="base">
                                            <p:cTn id="8" dur="1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7"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12570" y="220980"/>
            <a:ext cx="9998075" cy="6790690"/>
          </a:xfrm>
          <a:prstGeom prst="rect">
            <a:avLst/>
          </a:prstGeom>
          <a:ln>
            <a:noFill/>
          </a:ln>
          <a:effectLst>
            <a:outerShdw blurRad="3175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609600" algn="l" eaLnBrk="1" latinLnBrk="0" hangingPunct="1">
              <a:lnSpc>
                <a:spcPct val="120000"/>
              </a:lnSpc>
              <a:extLst>
                <a:ext uri="{35155182-B16C-46BC-9424-99874614C6A1}">
                  <wpsdc:indentchars xmlns:wpsdc="http://www.wps.cn/officeDocument/2017/drawingmlCustomData" val="200" checksum="4158780845"/>
                </a:ext>
              </a:extLst>
            </a:pPr>
            <a:endParaRPr lang="zh-CN" altLang="en-US" sz="2400">
              <a:latin typeface="Arial" panose="020B0604020202020204" pitchFamily="34" charset="0"/>
              <a:ea typeface="微软雅黑" panose="020B0503020204020204" pitchFamily="34" charset="-122"/>
              <a:sym typeface="Arial" panose="020B0604020202020204" pitchFamily="34" charset="0"/>
            </a:endParaRPr>
          </a:p>
          <a:p>
            <a:pPr indent="609600" algn="l" eaLnBrk="1" latinLnBrk="0" hangingPunct="1">
              <a:lnSpc>
                <a:spcPct val="120000"/>
              </a:lnSpc>
              <a:extLst>
                <a:ext uri="{35155182-B16C-46BC-9424-99874614C6A1}">
                  <wpsdc:indentchars xmlns:wpsdc="http://www.wps.cn/officeDocument/2017/drawingmlCustomData" val="200" checksum="4158780845"/>
                </a:ext>
              </a:extLst>
            </a:pPr>
            <a:endParaRPr lang="zh-CN" altLang="en-US" sz="2400">
              <a:latin typeface="Arial" panose="020B0604020202020204" pitchFamily="34" charset="0"/>
              <a:ea typeface="微软雅黑" panose="020B0503020204020204" pitchFamily="34" charset="-122"/>
              <a:sym typeface="Arial" panose="020B0604020202020204" pitchFamily="34" charset="0"/>
            </a:endParaRPr>
          </a:p>
          <a:p>
            <a:pPr indent="609600" algn="l" eaLnBrk="1" latinLnBrk="0" hangingPunct="1">
              <a:lnSpc>
                <a:spcPct val="120000"/>
              </a:lnSpc>
              <a:extLst>
                <a:ext uri="{35155182-B16C-46BC-9424-99874614C6A1}">
                  <wpsdc:indentchars xmlns:wpsdc="http://www.wps.cn/officeDocument/2017/drawingmlCustomData" val="200" checksum="4158780845"/>
                </a:ext>
              </a:extLst>
            </a:pPr>
            <a:r>
              <a:rPr lang="zh-CN" altLang="en-US" sz="2400">
                <a:latin typeface="Arial" panose="020B0604020202020204" pitchFamily="34" charset="0"/>
                <a:ea typeface="微软雅黑" panose="020B0503020204020204" pitchFamily="34" charset="-122"/>
                <a:sym typeface="Arial" panose="020B0604020202020204" pitchFamily="34" charset="0"/>
              </a:rPr>
              <a:t>七十年来中国基础教育改革发展的历史发展和成就贡献，集中并具体体现在第三阶段。</a:t>
            </a:r>
            <a:endParaRPr lang="zh-CN" altLang="en-US" sz="2400">
              <a:latin typeface="Arial" panose="020B0604020202020204" pitchFamily="34" charset="0"/>
              <a:ea typeface="微软雅黑" panose="020B0503020204020204" pitchFamily="34" charset="-122"/>
              <a:sym typeface="Arial" panose="020B0604020202020204" pitchFamily="34" charset="0"/>
            </a:endParaRPr>
          </a:p>
          <a:p>
            <a:pPr indent="609600" algn="l" eaLnBrk="1" latinLnBrk="0" hangingPunct="1">
              <a:lnSpc>
                <a:spcPct val="120000"/>
              </a:lnSpc>
              <a:extLst>
                <a:ext uri="{35155182-B16C-46BC-9424-99874614C6A1}">
                  <wpsdc:indentchars xmlns:wpsdc="http://www.wps.cn/officeDocument/2017/drawingmlCustomData" val="200" checksum="4158780845"/>
                </a:ext>
              </a:extLst>
            </a:pPr>
            <a:endParaRPr lang="zh-CN" altLang="en-US" sz="2400">
              <a:latin typeface="Arial" panose="020B0604020202020204" pitchFamily="34" charset="0"/>
              <a:ea typeface="微软雅黑" panose="020B0503020204020204" pitchFamily="34" charset="-122"/>
              <a:sym typeface="Arial" panose="020B0604020202020204" pitchFamily="34" charset="0"/>
            </a:endParaRPr>
          </a:p>
          <a:p>
            <a:pPr indent="609600" algn="l" eaLnBrk="1" latinLnBrk="0" hangingPunct="1">
              <a:lnSpc>
                <a:spcPct val="120000"/>
              </a:lnSpc>
              <a:extLst>
                <a:ext uri="{35155182-B16C-46BC-9424-99874614C6A1}">
                  <wpsdc:indentchars xmlns:wpsdc="http://www.wps.cn/officeDocument/2017/drawingmlCustomData" val="200" checksum="4158780845"/>
                </a:ext>
              </a:extLst>
            </a:pPr>
            <a:r>
              <a:rPr lang="zh-CN" altLang="en-US" sz="2400">
                <a:latin typeface="Arial" panose="020B0604020202020204" pitchFamily="34" charset="0"/>
                <a:ea typeface="微软雅黑" panose="020B0503020204020204" pitchFamily="34" charset="-122"/>
                <a:sym typeface="Arial" panose="020B0604020202020204" pitchFamily="34" charset="0"/>
              </a:rPr>
              <a:t>一是基础教育规模空前扩大，逐年增加。</a:t>
            </a:r>
            <a:endParaRPr lang="zh-CN" altLang="en-US" sz="2400">
              <a:latin typeface="Arial" panose="020B0604020202020204" pitchFamily="34" charset="0"/>
              <a:ea typeface="微软雅黑" panose="020B0503020204020204" pitchFamily="34" charset="-122"/>
              <a:sym typeface="Arial" panose="020B0604020202020204" pitchFamily="34" charset="0"/>
            </a:endParaRPr>
          </a:p>
          <a:p>
            <a:pPr indent="609600" algn="l" eaLnBrk="1" latinLnBrk="0" hangingPunct="1">
              <a:lnSpc>
                <a:spcPct val="120000"/>
              </a:lnSpc>
              <a:extLst>
                <a:ext uri="{35155182-B16C-46BC-9424-99874614C6A1}">
                  <wpsdc:indentchars xmlns:wpsdc="http://www.wps.cn/officeDocument/2017/drawingmlCustomData" val="200" checksum="4158780845"/>
                </a:ext>
              </a:extLst>
            </a:pPr>
            <a:r>
              <a:rPr lang="zh-CN" altLang="en-US" sz="2400">
                <a:latin typeface="Arial" panose="020B0604020202020204" pitchFamily="34" charset="0"/>
                <a:ea typeface="微软雅黑" panose="020B0503020204020204" pitchFamily="34" charset="-122"/>
                <a:sym typeface="Arial" panose="020B0604020202020204" pitchFamily="34" charset="0"/>
              </a:rPr>
              <a:t>二是基础教育办学水平和教育教学质量提高到新的高度。</a:t>
            </a:r>
            <a:endParaRPr lang="zh-CN" altLang="en-US" sz="2400">
              <a:latin typeface="Arial" panose="020B0604020202020204" pitchFamily="34" charset="0"/>
              <a:ea typeface="微软雅黑" panose="020B0503020204020204" pitchFamily="34" charset="-122"/>
              <a:sym typeface="Arial" panose="020B0604020202020204" pitchFamily="34" charset="0"/>
            </a:endParaRPr>
          </a:p>
          <a:p>
            <a:pPr indent="609600" algn="l" eaLnBrk="1" latinLnBrk="0" hangingPunct="1">
              <a:lnSpc>
                <a:spcPct val="120000"/>
              </a:lnSpc>
              <a:extLst>
                <a:ext uri="{35155182-B16C-46BC-9424-99874614C6A1}">
                  <wpsdc:indentchars xmlns:wpsdc="http://www.wps.cn/officeDocument/2017/drawingmlCustomData" val="200" checksum="4158780845"/>
                </a:ext>
              </a:extLst>
            </a:pPr>
            <a:r>
              <a:rPr lang="zh-CN" altLang="en-US" sz="2400">
                <a:latin typeface="Arial" panose="020B0604020202020204" pitchFamily="34" charset="0"/>
                <a:ea typeface="微软雅黑" panose="020B0503020204020204" pitchFamily="34" charset="-122"/>
                <a:sym typeface="Arial" panose="020B0604020202020204" pitchFamily="34" charset="0"/>
              </a:rPr>
              <a:t>三是基础教育经费和资源得到了坚实的制度保障。</a:t>
            </a:r>
            <a:endParaRPr lang="zh-CN" altLang="en-US" sz="2400" b="1">
              <a:latin typeface="Arial" panose="020B0604020202020204" pitchFamily="34" charset="0"/>
              <a:ea typeface="微软雅黑" panose="020B0503020204020204" pitchFamily="34" charset="-122"/>
              <a:sym typeface="Arial" panose="020B0604020202020204" pitchFamily="34" charset="0"/>
            </a:endParaRPr>
          </a:p>
          <a:p>
            <a:pPr indent="609600" algn="l" eaLnBrk="1" latinLnBrk="0" hangingPunct="1">
              <a:lnSpc>
                <a:spcPct val="120000"/>
              </a:lnSpc>
              <a:extLst>
                <a:ext uri="{35155182-B16C-46BC-9424-99874614C6A1}">
                  <wpsdc:indentchars xmlns:wpsdc="http://www.wps.cn/officeDocument/2017/drawingmlCustomData" val="200" checksum="4158780845"/>
                </a:ext>
              </a:extLst>
            </a:pPr>
            <a:r>
              <a:rPr lang="zh-CN" altLang="en-US" sz="2400">
                <a:latin typeface="Arial" panose="020B0604020202020204" pitchFamily="34" charset="0"/>
                <a:ea typeface="微软雅黑" panose="020B0503020204020204" pitchFamily="34" charset="-122"/>
                <a:sym typeface="Arial" panose="020B0604020202020204" pitchFamily="34" charset="0"/>
              </a:rPr>
              <a:t>四是基础教育体制和制度得到了健全和完善，形成了适合中国国情的基础教育体制和制度。</a:t>
            </a:r>
            <a:endParaRPr lang="zh-CN" altLang="en-US" sz="2400">
              <a:latin typeface="Arial" panose="020B0604020202020204" pitchFamily="34" charset="0"/>
              <a:ea typeface="微软雅黑" panose="020B0503020204020204" pitchFamily="34" charset="-122"/>
              <a:sym typeface="Arial" panose="020B0604020202020204" pitchFamily="34" charset="0"/>
            </a:endParaRPr>
          </a:p>
          <a:p>
            <a:pPr indent="609600" algn="l" eaLnBrk="1" latinLnBrk="0" hangingPunct="1">
              <a:lnSpc>
                <a:spcPct val="120000"/>
              </a:lnSpc>
              <a:extLst>
                <a:ext uri="{35155182-B16C-46BC-9424-99874614C6A1}">
                  <wpsdc:indentchars xmlns:wpsdc="http://www.wps.cn/officeDocument/2017/drawingmlCustomData" val="200" checksum="4158780845"/>
                </a:ext>
              </a:extLst>
            </a:pP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7" name="Rectangle 39"/>
          <p:cNvSpPr>
            <a:spLocks noChangeArrowheads="1"/>
          </p:cNvSpPr>
          <p:nvPr/>
        </p:nvSpPr>
        <p:spPr bwMode="auto">
          <a:xfrm>
            <a:off x="1822450" y="874395"/>
            <a:ext cx="9378315"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ctr"/>
            <a:r>
              <a:rPr sz="2400" dirty="0">
                <a:solidFill>
                  <a:schemeClr val="bg1"/>
                </a:solidFill>
                <a:ea typeface="微软雅黑" panose="020B0503020204020204" pitchFamily="34" charset="-122"/>
                <a:sym typeface="Arial" panose="020B0604020202020204" pitchFamily="34" charset="0"/>
              </a:rPr>
              <a:t>第三阶段，改革开放阶段</a:t>
            </a:r>
            <a:endParaRPr sz="2400" dirty="0">
              <a:solidFill>
                <a:schemeClr val="bg1"/>
              </a:solidFill>
              <a:ea typeface="微软雅黑" panose="020B0503020204020204" pitchFamily="34" charset="-122"/>
              <a:sym typeface="Arial" panose="020B0604020202020204" pitchFamily="34" charset="0"/>
            </a:endParaRPr>
          </a:p>
        </p:txBody>
      </p:sp>
      <p:grpSp>
        <p:nvGrpSpPr>
          <p:cNvPr id="88" name="组合 87"/>
          <p:cNvGrpSpPr/>
          <p:nvPr/>
        </p:nvGrpSpPr>
        <p:grpSpPr>
          <a:xfrm>
            <a:off x="200660" y="5779135"/>
            <a:ext cx="1120140" cy="1156970"/>
            <a:chOff x="4439873" y="2267189"/>
            <a:chExt cx="3308411" cy="3298347"/>
          </a:xfrm>
        </p:grpSpPr>
        <p:sp>
          <p:nvSpPr>
            <p:cNvPr id="9" name="Freeform: Shape 3"/>
            <p:cNvSpPr/>
            <p:nvPr/>
          </p:nvSpPr>
          <p:spPr bwMode="auto">
            <a:xfrm>
              <a:off x="4439873" y="2740178"/>
              <a:ext cx="1798871" cy="1504509"/>
            </a:xfrm>
            <a:custGeom>
              <a:avLst/>
              <a:gdLst>
                <a:gd name="T0" fmla="*/ 126 w 474"/>
                <a:gd name="T1" fmla="*/ 396 h 396"/>
                <a:gd name="T2" fmla="*/ 75 w 474"/>
                <a:gd name="T3" fmla="*/ 153 h 396"/>
                <a:gd name="T4" fmla="*/ 474 w 474"/>
                <a:gd name="T5" fmla="*/ 73 h 396"/>
                <a:gd name="T6" fmla="*/ 225 w 474"/>
                <a:gd name="T7" fmla="*/ 182 h 396"/>
                <a:gd name="T8" fmla="*/ 126 w 474"/>
                <a:gd name="T9" fmla="*/ 396 h 396"/>
              </a:gdLst>
              <a:ahLst/>
              <a:cxnLst>
                <a:cxn ang="0">
                  <a:pos x="T0" y="T1"/>
                </a:cxn>
                <a:cxn ang="0">
                  <a:pos x="T2" y="T3"/>
                </a:cxn>
                <a:cxn ang="0">
                  <a:pos x="T4" y="T5"/>
                </a:cxn>
                <a:cxn ang="0">
                  <a:pos x="T6" y="T7"/>
                </a:cxn>
                <a:cxn ang="0">
                  <a:pos x="T8" y="T9"/>
                </a:cxn>
              </a:cxnLst>
              <a:rect l="0" t="0" r="r" b="b"/>
              <a:pathLst>
                <a:path w="474" h="396">
                  <a:moveTo>
                    <a:pt x="126" y="396"/>
                  </a:moveTo>
                  <a:cubicBezTo>
                    <a:pt x="126" y="396"/>
                    <a:pt x="0" y="278"/>
                    <a:pt x="75" y="153"/>
                  </a:cubicBezTo>
                  <a:cubicBezTo>
                    <a:pt x="168" y="0"/>
                    <a:pt x="474" y="73"/>
                    <a:pt x="474" y="73"/>
                  </a:cubicBezTo>
                  <a:cubicBezTo>
                    <a:pt x="474" y="73"/>
                    <a:pt x="318" y="69"/>
                    <a:pt x="225" y="182"/>
                  </a:cubicBezTo>
                  <a:cubicBezTo>
                    <a:pt x="160" y="261"/>
                    <a:pt x="126" y="396"/>
                    <a:pt x="126" y="396"/>
                  </a:cubicBezTo>
                  <a:close/>
                </a:path>
              </a:pathLst>
            </a:custGeom>
            <a:gradFill flip="none" rotWithShape="1">
              <a:gsLst>
                <a:gs pos="0">
                  <a:schemeClr val="accent2"/>
                </a:gs>
                <a:gs pos="100000">
                  <a:srgbClr val="155798">
                    <a:alpha val="90000"/>
                  </a:srgbClr>
                </a:gs>
              </a:gsLst>
              <a:lin ang="2700000" scaled="1"/>
              <a:tileRect/>
            </a:gradFill>
            <a:ln w="12700" cap="rnd">
              <a:noFill/>
              <a:round/>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6435" tIns="48217" rIns="96435" bIns="48217" numCol="1" spcCol="0" rtlCol="0" fromWordArt="0" anchor="ctr" anchorCtr="0" forceAA="0" compatLnSpc="1">
              <a:noAutofit/>
            </a:bodyPr>
            <a:p>
              <a:pPr algn="ctr"/>
              <a:endParaRPr sz="100"/>
            </a:p>
          </p:txBody>
        </p:sp>
        <p:sp>
          <p:nvSpPr>
            <p:cNvPr id="10" name="Freeform: Shape 4"/>
            <p:cNvSpPr/>
            <p:nvPr/>
          </p:nvSpPr>
          <p:spPr bwMode="auto">
            <a:xfrm>
              <a:off x="5494037" y="2267189"/>
              <a:ext cx="1577471" cy="1476834"/>
            </a:xfrm>
            <a:custGeom>
              <a:avLst/>
              <a:gdLst>
                <a:gd name="T0" fmla="*/ 0 w 415"/>
                <a:gd name="T1" fmla="*/ 157 h 389"/>
                <a:gd name="T2" fmla="*/ 216 w 415"/>
                <a:gd name="T3" fmla="*/ 34 h 389"/>
                <a:gd name="T4" fmla="*/ 415 w 415"/>
                <a:gd name="T5" fmla="*/ 389 h 389"/>
                <a:gd name="T6" fmla="*/ 234 w 415"/>
                <a:gd name="T7" fmla="*/ 185 h 389"/>
                <a:gd name="T8" fmla="*/ 0 w 415"/>
                <a:gd name="T9" fmla="*/ 157 h 389"/>
              </a:gdLst>
              <a:ahLst/>
              <a:cxnLst>
                <a:cxn ang="0">
                  <a:pos x="T0" y="T1"/>
                </a:cxn>
                <a:cxn ang="0">
                  <a:pos x="T2" y="T3"/>
                </a:cxn>
                <a:cxn ang="0">
                  <a:pos x="T4" y="T5"/>
                </a:cxn>
                <a:cxn ang="0">
                  <a:pos x="T6" y="T7"/>
                </a:cxn>
                <a:cxn ang="0">
                  <a:pos x="T8" y="T9"/>
                </a:cxn>
              </a:cxnLst>
              <a:rect l="0" t="0" r="r" b="b"/>
              <a:pathLst>
                <a:path w="415" h="389">
                  <a:moveTo>
                    <a:pt x="0" y="157"/>
                  </a:moveTo>
                  <a:cubicBezTo>
                    <a:pt x="0" y="157"/>
                    <a:pt x="74" y="0"/>
                    <a:pt x="216" y="34"/>
                  </a:cubicBezTo>
                  <a:cubicBezTo>
                    <a:pt x="390" y="74"/>
                    <a:pt x="415" y="389"/>
                    <a:pt x="415" y="389"/>
                  </a:cubicBezTo>
                  <a:cubicBezTo>
                    <a:pt x="415" y="389"/>
                    <a:pt x="370" y="238"/>
                    <a:pt x="234" y="185"/>
                  </a:cubicBezTo>
                  <a:cubicBezTo>
                    <a:pt x="139" y="147"/>
                    <a:pt x="0" y="157"/>
                    <a:pt x="0" y="157"/>
                  </a:cubicBezTo>
                  <a:close/>
                </a:path>
              </a:pathLst>
            </a:custGeom>
            <a:gradFill flip="none" rotWithShape="1">
              <a:gsLst>
                <a:gs pos="0">
                  <a:schemeClr val="accent2"/>
                </a:gs>
                <a:gs pos="100000">
                  <a:srgbClr val="155798">
                    <a:alpha val="90000"/>
                  </a:srgbClr>
                </a:gs>
              </a:gsLst>
              <a:lin ang="2700000" scaled="1"/>
              <a:tileRect/>
            </a:gradFill>
            <a:ln w="12700" cap="rnd">
              <a:noFill/>
              <a:round/>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6435" tIns="48217" rIns="96435" bIns="48217" numCol="1" spcCol="0" rtlCol="0" fromWordArt="0" anchor="ctr" anchorCtr="0" forceAA="0" compatLnSpc="1">
              <a:noAutofit/>
            </a:bodyPr>
            <a:p>
              <a:pPr algn="ctr"/>
              <a:endParaRPr sz="100"/>
            </a:p>
          </p:txBody>
        </p:sp>
        <p:sp>
          <p:nvSpPr>
            <p:cNvPr id="12" name="Freeform: Shape 5"/>
            <p:cNvSpPr/>
            <p:nvPr/>
          </p:nvSpPr>
          <p:spPr bwMode="auto">
            <a:xfrm>
              <a:off x="6641288" y="2986736"/>
              <a:ext cx="1106996" cy="1766162"/>
            </a:xfrm>
            <a:custGeom>
              <a:avLst/>
              <a:gdLst>
                <a:gd name="T0" fmla="*/ 91 w 291"/>
                <a:gd name="T1" fmla="*/ 0 h 465"/>
                <a:gd name="T2" fmla="*/ 276 w 291"/>
                <a:gd name="T3" fmla="*/ 166 h 465"/>
                <a:gd name="T4" fmla="*/ 0 w 291"/>
                <a:gd name="T5" fmla="*/ 465 h 465"/>
                <a:gd name="T6" fmla="*/ 138 w 291"/>
                <a:gd name="T7" fmla="*/ 231 h 465"/>
                <a:gd name="T8" fmla="*/ 91 w 291"/>
                <a:gd name="T9" fmla="*/ 0 h 465"/>
              </a:gdLst>
              <a:ahLst/>
              <a:cxnLst>
                <a:cxn ang="0">
                  <a:pos x="T0" y="T1"/>
                </a:cxn>
                <a:cxn ang="0">
                  <a:pos x="T2" y="T3"/>
                </a:cxn>
                <a:cxn ang="0">
                  <a:pos x="T4" y="T5"/>
                </a:cxn>
                <a:cxn ang="0">
                  <a:pos x="T6" y="T7"/>
                </a:cxn>
                <a:cxn ang="0">
                  <a:pos x="T8" y="T9"/>
                </a:cxn>
              </a:cxnLst>
              <a:rect l="0" t="0" r="r" b="b"/>
              <a:pathLst>
                <a:path w="291" h="465">
                  <a:moveTo>
                    <a:pt x="91" y="0"/>
                  </a:moveTo>
                  <a:cubicBezTo>
                    <a:pt x="91" y="0"/>
                    <a:pt x="263" y="21"/>
                    <a:pt x="276" y="166"/>
                  </a:cubicBezTo>
                  <a:cubicBezTo>
                    <a:pt x="291" y="344"/>
                    <a:pt x="0" y="465"/>
                    <a:pt x="0" y="465"/>
                  </a:cubicBezTo>
                  <a:cubicBezTo>
                    <a:pt x="0" y="465"/>
                    <a:pt x="129" y="376"/>
                    <a:pt x="138" y="231"/>
                  </a:cubicBezTo>
                  <a:cubicBezTo>
                    <a:pt x="144" y="129"/>
                    <a:pt x="91" y="0"/>
                    <a:pt x="91" y="0"/>
                  </a:cubicBezTo>
                  <a:close/>
                </a:path>
              </a:pathLst>
            </a:custGeom>
            <a:gradFill flip="none" rotWithShape="1">
              <a:gsLst>
                <a:gs pos="0">
                  <a:schemeClr val="accent2"/>
                </a:gs>
                <a:gs pos="100000">
                  <a:srgbClr val="155798">
                    <a:alpha val="90000"/>
                  </a:srgbClr>
                </a:gs>
              </a:gsLst>
              <a:lin ang="2700000" scaled="1"/>
              <a:tileRect/>
            </a:gradFill>
            <a:ln w="12700" cap="rnd">
              <a:noFill/>
              <a:round/>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6435" tIns="48217" rIns="96435" bIns="48217" numCol="1" spcCol="0" rtlCol="0" fromWordArt="0" anchor="ctr" anchorCtr="0" forceAA="0" compatLnSpc="1">
              <a:noAutofit/>
            </a:bodyPr>
            <a:p>
              <a:pPr algn="ctr"/>
              <a:endParaRPr sz="100"/>
            </a:p>
          </p:txBody>
        </p:sp>
        <p:sp>
          <p:nvSpPr>
            <p:cNvPr id="13" name="Freeform: Shape 6"/>
            <p:cNvSpPr/>
            <p:nvPr/>
          </p:nvSpPr>
          <p:spPr bwMode="auto">
            <a:xfrm>
              <a:off x="5544355" y="4443444"/>
              <a:ext cx="1914601" cy="1122092"/>
            </a:xfrm>
            <a:custGeom>
              <a:avLst/>
              <a:gdLst>
                <a:gd name="T0" fmla="*/ 471 w 504"/>
                <a:gd name="T1" fmla="*/ 0 h 296"/>
                <a:gd name="T2" fmla="*/ 369 w 504"/>
                <a:gd name="T3" fmla="*/ 227 h 296"/>
                <a:gd name="T4" fmla="*/ 0 w 504"/>
                <a:gd name="T5" fmla="*/ 57 h 296"/>
                <a:gd name="T6" fmla="*/ 266 w 504"/>
                <a:gd name="T7" fmla="*/ 116 h 296"/>
                <a:gd name="T8" fmla="*/ 471 w 504"/>
                <a:gd name="T9" fmla="*/ 0 h 296"/>
              </a:gdLst>
              <a:ahLst/>
              <a:cxnLst>
                <a:cxn ang="0">
                  <a:pos x="T0" y="T1"/>
                </a:cxn>
                <a:cxn ang="0">
                  <a:pos x="T2" y="T3"/>
                </a:cxn>
                <a:cxn ang="0">
                  <a:pos x="T4" y="T5"/>
                </a:cxn>
                <a:cxn ang="0">
                  <a:pos x="T6" y="T7"/>
                </a:cxn>
                <a:cxn ang="0">
                  <a:pos x="T8" y="T9"/>
                </a:cxn>
              </a:cxnLst>
              <a:rect l="0" t="0" r="r" b="b"/>
              <a:pathLst>
                <a:path w="504" h="296">
                  <a:moveTo>
                    <a:pt x="471" y="0"/>
                  </a:moveTo>
                  <a:cubicBezTo>
                    <a:pt x="471" y="0"/>
                    <a:pt x="504" y="170"/>
                    <a:pt x="369" y="227"/>
                  </a:cubicBezTo>
                  <a:cubicBezTo>
                    <a:pt x="205" y="296"/>
                    <a:pt x="0" y="57"/>
                    <a:pt x="0" y="57"/>
                  </a:cubicBezTo>
                  <a:cubicBezTo>
                    <a:pt x="0" y="57"/>
                    <a:pt x="124" y="152"/>
                    <a:pt x="266" y="116"/>
                  </a:cubicBezTo>
                  <a:cubicBezTo>
                    <a:pt x="365" y="90"/>
                    <a:pt x="471" y="0"/>
                    <a:pt x="471" y="0"/>
                  </a:cubicBezTo>
                  <a:close/>
                </a:path>
              </a:pathLst>
            </a:custGeom>
            <a:gradFill flip="none" rotWithShape="1">
              <a:gsLst>
                <a:gs pos="0">
                  <a:schemeClr val="accent2"/>
                </a:gs>
                <a:gs pos="100000">
                  <a:srgbClr val="155798">
                    <a:alpha val="90000"/>
                  </a:srgbClr>
                </a:gs>
              </a:gsLst>
              <a:lin ang="2700000" scaled="1"/>
              <a:tileRect/>
            </a:gradFill>
            <a:ln w="12700" cap="rnd">
              <a:noFill/>
              <a:round/>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6435" tIns="48217" rIns="96435" bIns="48217" numCol="1" spcCol="0" rtlCol="0" fromWordArt="0" anchor="ctr" anchorCtr="0" forceAA="0" compatLnSpc="1">
              <a:noAutofit/>
            </a:bodyPr>
            <a:p>
              <a:pPr algn="ctr"/>
              <a:endParaRPr sz="100"/>
            </a:p>
          </p:txBody>
        </p:sp>
        <p:sp>
          <p:nvSpPr>
            <p:cNvPr id="14" name="Freeform: Shape 7"/>
            <p:cNvSpPr/>
            <p:nvPr/>
          </p:nvSpPr>
          <p:spPr bwMode="auto">
            <a:xfrm>
              <a:off x="4671336" y="3583006"/>
              <a:ext cx="1381231" cy="1957371"/>
            </a:xfrm>
            <a:custGeom>
              <a:avLst/>
              <a:gdLst>
                <a:gd name="T0" fmla="*/ 364 w 364"/>
                <a:gd name="T1" fmla="*/ 431 h 515"/>
                <a:gd name="T2" fmla="*/ 117 w 364"/>
                <a:gd name="T3" fmla="*/ 404 h 515"/>
                <a:gd name="T4" fmla="*/ 165 w 364"/>
                <a:gd name="T5" fmla="*/ 0 h 515"/>
                <a:gd name="T6" fmla="*/ 191 w 364"/>
                <a:gd name="T7" fmla="*/ 271 h 515"/>
                <a:gd name="T8" fmla="*/ 364 w 364"/>
                <a:gd name="T9" fmla="*/ 431 h 515"/>
              </a:gdLst>
              <a:ahLst/>
              <a:cxnLst>
                <a:cxn ang="0">
                  <a:pos x="T0" y="T1"/>
                </a:cxn>
                <a:cxn ang="0">
                  <a:pos x="T2" y="T3"/>
                </a:cxn>
                <a:cxn ang="0">
                  <a:pos x="T4" y="T5"/>
                </a:cxn>
                <a:cxn ang="0">
                  <a:pos x="T6" y="T7"/>
                </a:cxn>
                <a:cxn ang="0">
                  <a:pos x="T8" y="T9"/>
                </a:cxn>
              </a:cxnLst>
              <a:rect l="0" t="0" r="r" b="b"/>
              <a:pathLst>
                <a:path w="364" h="515">
                  <a:moveTo>
                    <a:pt x="364" y="431"/>
                  </a:moveTo>
                  <a:cubicBezTo>
                    <a:pt x="364" y="431"/>
                    <a:pt x="213" y="515"/>
                    <a:pt x="117" y="404"/>
                  </a:cubicBezTo>
                  <a:cubicBezTo>
                    <a:pt x="0" y="269"/>
                    <a:pt x="165" y="0"/>
                    <a:pt x="165" y="0"/>
                  </a:cubicBezTo>
                  <a:cubicBezTo>
                    <a:pt x="165" y="0"/>
                    <a:pt x="113" y="148"/>
                    <a:pt x="191" y="271"/>
                  </a:cubicBezTo>
                  <a:cubicBezTo>
                    <a:pt x="246" y="358"/>
                    <a:pt x="364" y="431"/>
                    <a:pt x="364" y="431"/>
                  </a:cubicBezTo>
                  <a:close/>
                </a:path>
              </a:pathLst>
            </a:custGeom>
            <a:gradFill flip="none" rotWithShape="1">
              <a:gsLst>
                <a:gs pos="0">
                  <a:schemeClr val="accent2"/>
                </a:gs>
                <a:gs pos="100000">
                  <a:srgbClr val="155798">
                    <a:alpha val="90000"/>
                  </a:srgbClr>
                </a:gs>
              </a:gsLst>
              <a:lin ang="2700000" scaled="1"/>
              <a:tileRect/>
            </a:gradFill>
            <a:ln w="12700" cap="rnd">
              <a:noFill/>
              <a:round/>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6435" tIns="48217" rIns="96435" bIns="48217" numCol="1" spcCol="0" rtlCol="0" fromWordArt="0" anchor="ctr" anchorCtr="0" forceAA="0" compatLnSpc="1">
              <a:noAutofit/>
            </a:bodyPr>
            <a:p>
              <a:pPr algn="ctr"/>
              <a:endParaRPr sz="100"/>
            </a:p>
          </p:txBody>
        </p:sp>
      </p:gr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fill="hold" grpId="0" nodeType="afterEffect" p14:presetBounceEnd="4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0000">
                                          <p:cBhvr additive="base">
                                            <p:cTn id="7" dur="1500" fill="hold"/>
                                            <p:tgtEl>
                                              <p:spTgt spid="2"/>
                                            </p:tgtEl>
                                            <p:attrNameLst>
                                              <p:attrName>ppt_x</p:attrName>
                                            </p:attrNameLst>
                                          </p:cBhvr>
                                          <p:tavLst>
                                            <p:tav tm="0">
                                              <p:val>
                                                <p:strVal val="0-#ppt_w/2"/>
                                              </p:val>
                                            </p:tav>
                                            <p:tav tm="100000">
                                              <p:val>
                                                <p:strVal val="#ppt_x"/>
                                              </p:val>
                                            </p:tav>
                                          </p:tavLst>
                                        </p:anim>
                                        <p:anim calcmode="lin" valueType="num" p14:bounceEnd="40000">
                                          <p:cBhvr additive="base">
                                            <p:cTn id="8" dur="1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7"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p:cNvSpPr/>
          <p:nvPr/>
        </p:nvSpPr>
        <p:spPr>
          <a:xfrm>
            <a:off x="794" y="448"/>
            <a:ext cx="12889706" cy="7231757"/>
          </a:xfrm>
          <a:prstGeom prst="rect">
            <a:avLst/>
          </a:prstGeom>
          <a:blipFill dpi="0" rotWithShape="1">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38" name="Freeform 8"/>
          <p:cNvSpPr/>
          <p:nvPr/>
        </p:nvSpPr>
        <p:spPr bwMode="auto">
          <a:xfrm>
            <a:off x="1569436" y="1085107"/>
            <a:ext cx="3434692" cy="283735"/>
          </a:xfrm>
          <a:custGeom>
            <a:avLst/>
            <a:gdLst>
              <a:gd name="T0" fmla="*/ 0 w 230"/>
              <a:gd name="T1" fmla="*/ 0 h 17"/>
              <a:gd name="T2" fmla="*/ 211 w 230"/>
              <a:gd name="T3" fmla="*/ 0 h 17"/>
              <a:gd name="T4" fmla="*/ 230 w 230"/>
              <a:gd name="T5" fmla="*/ 17 h 17"/>
              <a:gd name="T6" fmla="*/ 0 w 230"/>
              <a:gd name="T7" fmla="*/ 17 h 17"/>
              <a:gd name="T8" fmla="*/ 0 w 230"/>
              <a:gd name="T9" fmla="*/ 0 h 17"/>
            </a:gdLst>
            <a:ahLst/>
            <a:cxnLst>
              <a:cxn ang="0">
                <a:pos x="T0" y="T1"/>
              </a:cxn>
              <a:cxn ang="0">
                <a:pos x="T2" y="T3"/>
              </a:cxn>
              <a:cxn ang="0">
                <a:pos x="T4" y="T5"/>
              </a:cxn>
              <a:cxn ang="0">
                <a:pos x="T6" y="T7"/>
              </a:cxn>
              <a:cxn ang="0">
                <a:pos x="T8" y="T9"/>
              </a:cxn>
            </a:cxnLst>
            <a:rect l="0" t="0" r="r" b="b"/>
            <a:pathLst>
              <a:path w="230" h="17">
                <a:moveTo>
                  <a:pt x="0" y="0"/>
                </a:moveTo>
                <a:lnTo>
                  <a:pt x="211" y="0"/>
                </a:lnTo>
                <a:lnTo>
                  <a:pt x="230" y="17"/>
                </a:lnTo>
                <a:lnTo>
                  <a:pt x="0" y="17"/>
                </a:lnTo>
                <a:lnTo>
                  <a:pt x="0" y="0"/>
                </a:lnTo>
              </a:path>
            </a:pathLst>
          </a:custGeom>
          <a:solidFill>
            <a:schemeClr val="tx1">
              <a:lumMod val="50000"/>
              <a:lumOff val="50000"/>
            </a:schemeClr>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128572" tIns="64286" rIns="128572" bIns="64286" numCol="1" anchor="t" anchorCtr="0" compatLnSpc="1"/>
          <a:lstStyle/>
          <a:p>
            <a:endParaRPr lang="zh-CN" altLang="en-US"/>
          </a:p>
        </p:txBody>
      </p:sp>
      <p:sp>
        <p:nvSpPr>
          <p:cNvPr id="39" name="Freeform 10"/>
          <p:cNvSpPr/>
          <p:nvPr/>
        </p:nvSpPr>
        <p:spPr bwMode="auto">
          <a:xfrm>
            <a:off x="1559162" y="1226974"/>
            <a:ext cx="9975541" cy="4940481"/>
          </a:xfrm>
          <a:custGeom>
            <a:avLst/>
            <a:gdLst>
              <a:gd name="T0" fmla="*/ 660 w 668"/>
              <a:gd name="T1" fmla="*/ 0 h 331"/>
              <a:gd name="T2" fmla="*/ 8 w 668"/>
              <a:gd name="T3" fmla="*/ 0 h 331"/>
              <a:gd name="T4" fmla="*/ 0 w 668"/>
              <a:gd name="T5" fmla="*/ 9 h 331"/>
              <a:gd name="T6" fmla="*/ 0 w 668"/>
              <a:gd name="T7" fmla="*/ 323 h 331"/>
              <a:gd name="T8" fmla="*/ 8 w 668"/>
              <a:gd name="T9" fmla="*/ 331 h 331"/>
              <a:gd name="T10" fmla="*/ 660 w 668"/>
              <a:gd name="T11" fmla="*/ 331 h 331"/>
              <a:gd name="T12" fmla="*/ 668 w 668"/>
              <a:gd name="T13" fmla="*/ 323 h 331"/>
              <a:gd name="T14" fmla="*/ 668 w 668"/>
              <a:gd name="T15" fmla="*/ 9 h 331"/>
              <a:gd name="T16" fmla="*/ 660 w 668"/>
              <a:gd name="T17"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 h="331">
                <a:moveTo>
                  <a:pt x="660" y="0"/>
                </a:moveTo>
                <a:lnTo>
                  <a:pt x="8" y="0"/>
                </a:lnTo>
                <a:cubicBezTo>
                  <a:pt x="4" y="0"/>
                  <a:pt x="0" y="4"/>
                  <a:pt x="0" y="9"/>
                </a:cubicBezTo>
                <a:lnTo>
                  <a:pt x="0" y="323"/>
                </a:lnTo>
                <a:cubicBezTo>
                  <a:pt x="0" y="327"/>
                  <a:pt x="4" y="331"/>
                  <a:pt x="8" y="331"/>
                </a:cubicBezTo>
                <a:lnTo>
                  <a:pt x="660" y="331"/>
                </a:lnTo>
                <a:cubicBezTo>
                  <a:pt x="665" y="331"/>
                  <a:pt x="668" y="327"/>
                  <a:pt x="668" y="323"/>
                </a:cubicBezTo>
                <a:lnTo>
                  <a:pt x="668" y="9"/>
                </a:lnTo>
                <a:cubicBezTo>
                  <a:pt x="668" y="4"/>
                  <a:pt x="665" y="0"/>
                  <a:pt x="660" y="0"/>
                </a:cubicBezTo>
              </a:path>
            </a:pathLst>
          </a:custGeom>
          <a:solidFill>
            <a:srgbClr val="FFFFFF">
              <a:alpha val="85098"/>
            </a:srgbClr>
          </a:solidFill>
          <a:ln w="12700">
            <a:noFill/>
            <a:prstDash val="solid"/>
            <a:round/>
          </a:ln>
          <a:effectLst>
            <a:outerShdw blurRad="190500" dist="228600" dir="2700000" algn="ctr">
              <a:srgbClr val="000000">
                <a:alpha val="30000"/>
              </a:srgbClr>
            </a:outerShdw>
          </a:effectLst>
        </p:spPr>
        <p:txBody>
          <a:bodyPr vert="horz" wrap="square" lIns="128572" tIns="64286" rIns="128572" bIns="64286" numCol="1" anchor="t" anchorCtr="0" compatLnSpc="1"/>
          <a:lstStyle/>
          <a:p>
            <a:endParaRPr lang="zh-CN" altLang="en-US"/>
          </a:p>
        </p:txBody>
      </p:sp>
      <p:sp>
        <p:nvSpPr>
          <p:cNvPr id="40" name="Freeform 11"/>
          <p:cNvSpPr/>
          <p:nvPr/>
        </p:nvSpPr>
        <p:spPr bwMode="auto">
          <a:xfrm>
            <a:off x="10872970" y="5473050"/>
            <a:ext cx="821340" cy="836272"/>
          </a:xfrm>
          <a:custGeom>
            <a:avLst/>
            <a:gdLst>
              <a:gd name="T0" fmla="*/ 55 w 55"/>
              <a:gd name="T1" fmla="*/ 0 h 56"/>
              <a:gd name="T2" fmla="*/ 0 w 55"/>
              <a:gd name="T3" fmla="*/ 56 h 56"/>
              <a:gd name="T4" fmla="*/ 3 w 55"/>
              <a:gd name="T5" fmla="*/ 56 h 56"/>
              <a:gd name="T6" fmla="*/ 49 w 55"/>
              <a:gd name="T7" fmla="*/ 56 h 56"/>
              <a:gd name="T8" fmla="*/ 55 w 55"/>
              <a:gd name="T9" fmla="*/ 50 h 56"/>
              <a:gd name="T10" fmla="*/ 55 w 55"/>
              <a:gd name="T11" fmla="*/ 2 h 56"/>
              <a:gd name="T12" fmla="*/ 55 w 55"/>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55" h="56">
                <a:moveTo>
                  <a:pt x="55" y="0"/>
                </a:moveTo>
                <a:cubicBezTo>
                  <a:pt x="37" y="19"/>
                  <a:pt x="19" y="37"/>
                  <a:pt x="0" y="56"/>
                </a:cubicBezTo>
                <a:cubicBezTo>
                  <a:pt x="1" y="56"/>
                  <a:pt x="2" y="56"/>
                  <a:pt x="3" y="56"/>
                </a:cubicBezTo>
                <a:lnTo>
                  <a:pt x="49" y="56"/>
                </a:lnTo>
                <a:cubicBezTo>
                  <a:pt x="52" y="56"/>
                  <a:pt x="55" y="51"/>
                  <a:pt x="55" y="50"/>
                </a:cubicBezTo>
                <a:lnTo>
                  <a:pt x="55" y="2"/>
                </a:lnTo>
                <a:lnTo>
                  <a:pt x="55" y="0"/>
                </a:lnTo>
              </a:path>
            </a:pathLst>
          </a:custGeom>
          <a:solidFill>
            <a:schemeClr val="accent2"/>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128572" tIns="64286" rIns="128572" bIns="64286" numCol="1" anchor="t" anchorCtr="0" compatLnSpc="1"/>
          <a:lstStyle/>
          <a:p>
            <a:endParaRPr lang="zh-CN" altLang="en-US"/>
          </a:p>
        </p:txBody>
      </p:sp>
      <p:sp>
        <p:nvSpPr>
          <p:cNvPr id="41" name="Freeform 9"/>
          <p:cNvSpPr/>
          <p:nvPr/>
        </p:nvSpPr>
        <p:spPr bwMode="auto">
          <a:xfrm>
            <a:off x="1569437" y="1085107"/>
            <a:ext cx="3150957" cy="2195216"/>
          </a:xfrm>
          <a:custGeom>
            <a:avLst/>
            <a:gdLst>
              <a:gd name="T0" fmla="*/ 0 w 211"/>
              <a:gd name="T1" fmla="*/ 0 h 147"/>
              <a:gd name="T2" fmla="*/ 211 w 211"/>
              <a:gd name="T3" fmla="*/ 0 h 147"/>
              <a:gd name="T4" fmla="*/ 152 w 211"/>
              <a:gd name="T5" fmla="*/ 147 h 147"/>
              <a:gd name="T6" fmla="*/ 0 w 211"/>
              <a:gd name="T7" fmla="*/ 147 h 147"/>
              <a:gd name="T8" fmla="*/ 0 w 211"/>
              <a:gd name="T9" fmla="*/ 0 h 147"/>
            </a:gdLst>
            <a:ahLst/>
            <a:cxnLst>
              <a:cxn ang="0">
                <a:pos x="T0" y="T1"/>
              </a:cxn>
              <a:cxn ang="0">
                <a:pos x="T2" y="T3"/>
              </a:cxn>
              <a:cxn ang="0">
                <a:pos x="T4" y="T5"/>
              </a:cxn>
              <a:cxn ang="0">
                <a:pos x="T6" y="T7"/>
              </a:cxn>
              <a:cxn ang="0">
                <a:pos x="T8" y="T9"/>
              </a:cxn>
            </a:cxnLst>
            <a:rect l="0" t="0" r="r" b="b"/>
            <a:pathLst>
              <a:path w="211" h="147">
                <a:moveTo>
                  <a:pt x="0" y="0"/>
                </a:moveTo>
                <a:lnTo>
                  <a:pt x="211" y="0"/>
                </a:lnTo>
                <a:lnTo>
                  <a:pt x="152" y="147"/>
                </a:lnTo>
                <a:lnTo>
                  <a:pt x="0" y="147"/>
                </a:lnTo>
                <a:lnTo>
                  <a:pt x="0" y="0"/>
                </a:lnTo>
              </a:path>
            </a:pathLst>
          </a:custGeom>
          <a:solidFill>
            <a:schemeClr val="accent2"/>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128572" tIns="64286" rIns="128572" bIns="64286" numCol="1" anchor="t" anchorCtr="0" compatLnSpc="1"/>
          <a:lstStyle/>
          <a:p>
            <a:endParaRPr lang="zh-CN" altLang="en-US"/>
          </a:p>
        </p:txBody>
      </p:sp>
      <p:sp>
        <p:nvSpPr>
          <p:cNvPr id="42" name="燕尾形 41"/>
          <p:cNvSpPr/>
          <p:nvPr/>
        </p:nvSpPr>
        <p:spPr>
          <a:xfrm>
            <a:off x="11364316" y="6003439"/>
            <a:ext cx="202497" cy="202497"/>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TextBox 22"/>
          <p:cNvSpPr txBox="1"/>
          <p:nvPr/>
        </p:nvSpPr>
        <p:spPr>
          <a:xfrm>
            <a:off x="2107097" y="1206767"/>
            <a:ext cx="1611339" cy="2169697"/>
          </a:xfrm>
          <a:prstGeom prst="rect">
            <a:avLst/>
          </a:prstGeom>
          <a:noFill/>
        </p:spPr>
        <p:txBody>
          <a:bodyPr wrap="none" rtlCol="0">
            <a:spAutoFit/>
          </a:bodyPr>
          <a:lstStyle/>
          <a:p>
            <a:r>
              <a:rPr lang="en-US" altLang="zh-CN" sz="13500" dirty="0">
                <a:solidFill>
                  <a:srgbClr val="FFFFFF"/>
                </a:solidFill>
                <a:latin typeface="Agency FB" panose="020B0503020202020204" pitchFamily="34" charset="0"/>
                <a:cs typeface="Arial" panose="020B0604020202020204" pitchFamily="34" charset="0"/>
              </a:rPr>
              <a:t>02</a:t>
            </a:r>
            <a:endParaRPr lang="zh-CN" altLang="en-US" sz="13500" dirty="0">
              <a:solidFill>
                <a:srgbClr val="FFFFFF"/>
              </a:solidFill>
              <a:latin typeface="Agency FB" panose="020B0503020202020204" pitchFamily="34" charset="0"/>
              <a:cs typeface="Arial" panose="020B0604020202020204" pitchFamily="34" charset="0"/>
            </a:endParaRPr>
          </a:p>
        </p:txBody>
      </p:sp>
      <p:sp>
        <p:nvSpPr>
          <p:cNvPr id="45" name="TextBox 38"/>
          <p:cNvSpPr txBox="1"/>
          <p:nvPr/>
        </p:nvSpPr>
        <p:spPr>
          <a:xfrm>
            <a:off x="4606898" y="1645394"/>
            <a:ext cx="6583680" cy="645160"/>
          </a:xfrm>
          <a:prstGeom prst="rect">
            <a:avLst/>
          </a:prstGeom>
          <a:noFill/>
        </p:spPr>
        <p:txBody>
          <a:bodyPr wrap="none" rtlCol="0">
            <a:spAutoFit/>
          </a:bodyPr>
          <a:lstStyle/>
          <a:p>
            <a:pPr marL="0" lvl="1" algn="l"/>
            <a:r>
              <a:rPr lang="zh-CN" altLang="en-US" sz="36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七十年中国基础教育的主要政策</a:t>
            </a:r>
            <a:endParaRPr lang="zh-CN" altLang="en-US" sz="36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grpSp>
        <p:nvGrpSpPr>
          <p:cNvPr id="17" name="Group 3"/>
          <p:cNvGrpSpPr/>
          <p:nvPr/>
        </p:nvGrpSpPr>
        <p:grpSpPr>
          <a:xfrm>
            <a:off x="4906645" y="2462530"/>
            <a:ext cx="5756910" cy="3582035"/>
            <a:chOff x="1912729" y="1458758"/>
            <a:chExt cx="3510756" cy="5187394"/>
          </a:xfrm>
        </p:grpSpPr>
        <p:grpSp>
          <p:nvGrpSpPr>
            <p:cNvPr id="18" name="Group 4"/>
            <p:cNvGrpSpPr/>
            <p:nvPr/>
          </p:nvGrpSpPr>
          <p:grpSpPr>
            <a:xfrm>
              <a:off x="1972256" y="1458758"/>
              <a:ext cx="292103" cy="5187394"/>
              <a:chOff x="1374772" y="1213680"/>
              <a:chExt cx="274322" cy="5187394"/>
            </a:xfrm>
          </p:grpSpPr>
          <p:sp>
            <p:nvSpPr>
              <p:cNvPr id="35" name="Pentagon 21"/>
              <p:cNvSpPr/>
              <p:nvPr/>
            </p:nvSpPr>
            <p:spPr>
              <a:xfrm rot="5400000">
                <a:off x="1103752" y="5857228"/>
                <a:ext cx="814866" cy="272825"/>
              </a:xfrm>
              <a:prstGeom prst="homePlate">
                <a:avLst>
                  <a:gd name="adj" fmla="val 281623"/>
                </a:avLst>
              </a:prstGeom>
              <a:gradFill flip="none" rotWithShape="1">
                <a:gsLst>
                  <a:gs pos="100000">
                    <a:srgbClr val="B88954"/>
                  </a:gs>
                  <a:gs pos="0">
                    <a:srgbClr val="E1C9AF"/>
                  </a:gs>
                </a:gsLst>
                <a:lin ang="54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Rectangle 5"/>
              <p:cNvSpPr/>
              <p:nvPr/>
            </p:nvSpPr>
            <p:spPr>
              <a:xfrm>
                <a:off x="1374774" y="2007666"/>
                <a:ext cx="273845" cy="3776859"/>
              </a:xfrm>
              <a:custGeom>
                <a:avLst/>
                <a:gdLst>
                  <a:gd name="connsiteX0" fmla="*/ 0 w 272825"/>
                  <a:gd name="connsiteY0" fmla="*/ 0 h 3776662"/>
                  <a:gd name="connsiteX1" fmla="*/ 272825 w 272825"/>
                  <a:gd name="connsiteY1" fmla="*/ 0 h 3776662"/>
                  <a:gd name="connsiteX2" fmla="*/ 272825 w 272825"/>
                  <a:gd name="connsiteY2" fmla="*/ 3776662 h 3776662"/>
                  <a:gd name="connsiteX3" fmla="*/ 0 w 272825"/>
                  <a:gd name="connsiteY3" fmla="*/ 3776662 h 3776662"/>
                  <a:gd name="connsiteX4" fmla="*/ 0 w 272825"/>
                  <a:gd name="connsiteY4" fmla="*/ 0 h 3776662"/>
                  <a:gd name="connsiteX0-1" fmla="*/ 0 w 272825"/>
                  <a:gd name="connsiteY0-2" fmla="*/ 0 h 3776662"/>
                  <a:gd name="connsiteX1-3" fmla="*/ 272825 w 272825"/>
                  <a:gd name="connsiteY1-4" fmla="*/ 0 h 3776662"/>
                  <a:gd name="connsiteX2-5" fmla="*/ 272825 w 272825"/>
                  <a:gd name="connsiteY2-6" fmla="*/ 3776662 h 3776662"/>
                  <a:gd name="connsiteX3-7" fmla="*/ 0 w 272825"/>
                  <a:gd name="connsiteY3-8" fmla="*/ 3776662 h 3776662"/>
                  <a:gd name="connsiteX4-9" fmla="*/ 1 w 272825"/>
                  <a:gd name="connsiteY4-10" fmla="*/ 3609974 h 3776662"/>
                  <a:gd name="connsiteX5" fmla="*/ 0 w 272825"/>
                  <a:gd name="connsiteY5" fmla="*/ 0 h 3776662"/>
                  <a:gd name="connsiteX0-11" fmla="*/ 0 w 272825"/>
                  <a:gd name="connsiteY0-12" fmla="*/ 0 h 3776662"/>
                  <a:gd name="connsiteX1-13" fmla="*/ 272825 w 272825"/>
                  <a:gd name="connsiteY1-14" fmla="*/ 0 h 3776662"/>
                  <a:gd name="connsiteX2-15" fmla="*/ 272825 w 272825"/>
                  <a:gd name="connsiteY2-16" fmla="*/ 3776662 h 3776662"/>
                  <a:gd name="connsiteX3-17" fmla="*/ 57151 w 272825"/>
                  <a:gd name="connsiteY3-18" fmla="*/ 3776661 h 3776662"/>
                  <a:gd name="connsiteX4-19" fmla="*/ 0 w 272825"/>
                  <a:gd name="connsiteY4-20" fmla="*/ 3776662 h 3776662"/>
                  <a:gd name="connsiteX5-21" fmla="*/ 1 w 272825"/>
                  <a:gd name="connsiteY5-22" fmla="*/ 3609974 h 3776662"/>
                  <a:gd name="connsiteX6" fmla="*/ 0 w 272825"/>
                  <a:gd name="connsiteY6" fmla="*/ 0 h 3776662"/>
                  <a:gd name="connsiteX0-23" fmla="*/ 0 w 272825"/>
                  <a:gd name="connsiteY0-24" fmla="*/ 0 h 3776662"/>
                  <a:gd name="connsiteX1-25" fmla="*/ 272825 w 272825"/>
                  <a:gd name="connsiteY1-26" fmla="*/ 0 h 3776662"/>
                  <a:gd name="connsiteX2-27" fmla="*/ 272825 w 272825"/>
                  <a:gd name="connsiteY2-28" fmla="*/ 3776662 h 3776662"/>
                  <a:gd name="connsiteX3-29" fmla="*/ 166689 w 272825"/>
                  <a:gd name="connsiteY3-30" fmla="*/ 3776661 h 3776662"/>
                  <a:gd name="connsiteX4-31" fmla="*/ 57151 w 272825"/>
                  <a:gd name="connsiteY4-32" fmla="*/ 3776661 h 3776662"/>
                  <a:gd name="connsiteX5-33" fmla="*/ 0 w 272825"/>
                  <a:gd name="connsiteY5-34" fmla="*/ 3776662 h 3776662"/>
                  <a:gd name="connsiteX6-35" fmla="*/ 1 w 272825"/>
                  <a:gd name="connsiteY6-36" fmla="*/ 3609974 h 3776662"/>
                  <a:gd name="connsiteX7" fmla="*/ 0 w 272825"/>
                  <a:gd name="connsiteY7" fmla="*/ 0 h 3776662"/>
                  <a:gd name="connsiteX0-37" fmla="*/ 0 w 272825"/>
                  <a:gd name="connsiteY0-38" fmla="*/ 0 h 3776662"/>
                  <a:gd name="connsiteX1-39" fmla="*/ 272825 w 272825"/>
                  <a:gd name="connsiteY1-40" fmla="*/ 0 h 3776662"/>
                  <a:gd name="connsiteX2-41" fmla="*/ 272825 w 272825"/>
                  <a:gd name="connsiteY2-42" fmla="*/ 3776662 h 3776662"/>
                  <a:gd name="connsiteX3-43" fmla="*/ 166689 w 272825"/>
                  <a:gd name="connsiteY3-44" fmla="*/ 3776661 h 3776662"/>
                  <a:gd name="connsiteX4-45" fmla="*/ 107157 w 272825"/>
                  <a:gd name="connsiteY4-46" fmla="*/ 3774280 h 3776662"/>
                  <a:gd name="connsiteX5-47" fmla="*/ 57151 w 272825"/>
                  <a:gd name="connsiteY5-48" fmla="*/ 3776661 h 3776662"/>
                  <a:gd name="connsiteX6-49" fmla="*/ 0 w 272825"/>
                  <a:gd name="connsiteY6-50" fmla="*/ 3776662 h 3776662"/>
                  <a:gd name="connsiteX7-51" fmla="*/ 1 w 272825"/>
                  <a:gd name="connsiteY7-52" fmla="*/ 3609974 h 3776662"/>
                  <a:gd name="connsiteX8" fmla="*/ 0 w 272825"/>
                  <a:gd name="connsiteY8" fmla="*/ 0 h 3776662"/>
                  <a:gd name="connsiteX0-53" fmla="*/ 0 w 272825"/>
                  <a:gd name="connsiteY0-54" fmla="*/ 0 h 3776662"/>
                  <a:gd name="connsiteX1-55" fmla="*/ 272825 w 272825"/>
                  <a:gd name="connsiteY1-56" fmla="*/ 0 h 3776662"/>
                  <a:gd name="connsiteX2-57" fmla="*/ 272825 w 272825"/>
                  <a:gd name="connsiteY2-58" fmla="*/ 3776662 h 3776662"/>
                  <a:gd name="connsiteX3-59" fmla="*/ 221457 w 272825"/>
                  <a:gd name="connsiteY3-60" fmla="*/ 3774280 h 3776662"/>
                  <a:gd name="connsiteX4-61" fmla="*/ 166689 w 272825"/>
                  <a:gd name="connsiteY4-62" fmla="*/ 3776661 h 3776662"/>
                  <a:gd name="connsiteX5-63" fmla="*/ 107157 w 272825"/>
                  <a:gd name="connsiteY5-64" fmla="*/ 3774280 h 3776662"/>
                  <a:gd name="connsiteX6-65" fmla="*/ 57151 w 272825"/>
                  <a:gd name="connsiteY6-66" fmla="*/ 3776661 h 3776662"/>
                  <a:gd name="connsiteX7-67" fmla="*/ 0 w 272825"/>
                  <a:gd name="connsiteY7-68" fmla="*/ 3776662 h 3776662"/>
                  <a:gd name="connsiteX8-69" fmla="*/ 1 w 272825"/>
                  <a:gd name="connsiteY8-70" fmla="*/ 3609974 h 3776662"/>
                  <a:gd name="connsiteX9" fmla="*/ 0 w 272825"/>
                  <a:gd name="connsiteY9" fmla="*/ 0 h 3776662"/>
                  <a:gd name="connsiteX0-71" fmla="*/ 0 w 272825"/>
                  <a:gd name="connsiteY0-72" fmla="*/ 0 h 3776662"/>
                  <a:gd name="connsiteX1-73" fmla="*/ 272825 w 272825"/>
                  <a:gd name="connsiteY1-74" fmla="*/ 0 h 3776662"/>
                  <a:gd name="connsiteX2-75" fmla="*/ 272825 w 272825"/>
                  <a:gd name="connsiteY2-76" fmla="*/ 3776662 h 3776662"/>
                  <a:gd name="connsiteX3-77" fmla="*/ 252414 w 272825"/>
                  <a:gd name="connsiteY3-78" fmla="*/ 3776661 h 3776662"/>
                  <a:gd name="connsiteX4-79" fmla="*/ 221457 w 272825"/>
                  <a:gd name="connsiteY4-80" fmla="*/ 3774280 h 3776662"/>
                  <a:gd name="connsiteX5-81" fmla="*/ 166689 w 272825"/>
                  <a:gd name="connsiteY5-82" fmla="*/ 3776661 h 3776662"/>
                  <a:gd name="connsiteX6-83" fmla="*/ 107157 w 272825"/>
                  <a:gd name="connsiteY6-84" fmla="*/ 3774280 h 3776662"/>
                  <a:gd name="connsiteX7-85" fmla="*/ 57151 w 272825"/>
                  <a:gd name="connsiteY7-86" fmla="*/ 3776661 h 3776662"/>
                  <a:gd name="connsiteX8-87" fmla="*/ 0 w 272825"/>
                  <a:gd name="connsiteY8-88" fmla="*/ 3776662 h 3776662"/>
                  <a:gd name="connsiteX9-89" fmla="*/ 1 w 272825"/>
                  <a:gd name="connsiteY9-90" fmla="*/ 3609974 h 3776662"/>
                  <a:gd name="connsiteX10" fmla="*/ 0 w 272825"/>
                  <a:gd name="connsiteY10" fmla="*/ 0 h 3776662"/>
                  <a:gd name="connsiteX0-91" fmla="*/ 0 w 273845"/>
                  <a:gd name="connsiteY0-92" fmla="*/ 0 h 3776662"/>
                  <a:gd name="connsiteX1-93" fmla="*/ 272825 w 273845"/>
                  <a:gd name="connsiteY1-94" fmla="*/ 0 h 3776662"/>
                  <a:gd name="connsiteX2-95" fmla="*/ 273845 w 273845"/>
                  <a:gd name="connsiteY2-96" fmla="*/ 3581399 h 3776662"/>
                  <a:gd name="connsiteX3-97" fmla="*/ 272825 w 273845"/>
                  <a:gd name="connsiteY3-98" fmla="*/ 3776662 h 3776662"/>
                  <a:gd name="connsiteX4-99" fmla="*/ 252414 w 273845"/>
                  <a:gd name="connsiteY4-100" fmla="*/ 3776661 h 3776662"/>
                  <a:gd name="connsiteX5-101" fmla="*/ 221457 w 273845"/>
                  <a:gd name="connsiteY5-102" fmla="*/ 3774280 h 3776662"/>
                  <a:gd name="connsiteX6-103" fmla="*/ 166689 w 273845"/>
                  <a:gd name="connsiteY6-104" fmla="*/ 3776661 h 3776662"/>
                  <a:gd name="connsiteX7-105" fmla="*/ 107157 w 273845"/>
                  <a:gd name="connsiteY7-106" fmla="*/ 3774280 h 3776662"/>
                  <a:gd name="connsiteX8-107" fmla="*/ 57151 w 273845"/>
                  <a:gd name="connsiteY8-108" fmla="*/ 3776661 h 3776662"/>
                  <a:gd name="connsiteX9-109" fmla="*/ 0 w 273845"/>
                  <a:gd name="connsiteY9-110" fmla="*/ 3776662 h 3776662"/>
                  <a:gd name="connsiteX10-111" fmla="*/ 1 w 273845"/>
                  <a:gd name="connsiteY10-112" fmla="*/ 3609974 h 3776662"/>
                  <a:gd name="connsiteX11" fmla="*/ 0 w 273845"/>
                  <a:gd name="connsiteY11" fmla="*/ 0 h 3776662"/>
                  <a:gd name="connsiteX0-113" fmla="*/ 0 w 273845"/>
                  <a:gd name="connsiteY0-114" fmla="*/ 0 h 3776662"/>
                  <a:gd name="connsiteX1-115" fmla="*/ 272825 w 273845"/>
                  <a:gd name="connsiteY1-116" fmla="*/ 0 h 3776662"/>
                  <a:gd name="connsiteX2-117" fmla="*/ 273845 w 273845"/>
                  <a:gd name="connsiteY2-118" fmla="*/ 3581399 h 3776662"/>
                  <a:gd name="connsiteX3-119" fmla="*/ 252414 w 273845"/>
                  <a:gd name="connsiteY3-120" fmla="*/ 3776661 h 3776662"/>
                  <a:gd name="connsiteX4-121" fmla="*/ 221457 w 273845"/>
                  <a:gd name="connsiteY4-122" fmla="*/ 3774280 h 3776662"/>
                  <a:gd name="connsiteX5-123" fmla="*/ 166689 w 273845"/>
                  <a:gd name="connsiteY5-124" fmla="*/ 3776661 h 3776662"/>
                  <a:gd name="connsiteX6-125" fmla="*/ 107157 w 273845"/>
                  <a:gd name="connsiteY6-126" fmla="*/ 3774280 h 3776662"/>
                  <a:gd name="connsiteX7-127" fmla="*/ 57151 w 273845"/>
                  <a:gd name="connsiteY7-128" fmla="*/ 3776661 h 3776662"/>
                  <a:gd name="connsiteX8-129" fmla="*/ 0 w 273845"/>
                  <a:gd name="connsiteY8-130" fmla="*/ 3776662 h 3776662"/>
                  <a:gd name="connsiteX9-131" fmla="*/ 1 w 273845"/>
                  <a:gd name="connsiteY9-132" fmla="*/ 3609974 h 3776662"/>
                  <a:gd name="connsiteX10-133" fmla="*/ 0 w 273845"/>
                  <a:gd name="connsiteY10-134" fmla="*/ 0 h 3776662"/>
                  <a:gd name="connsiteX0-135" fmla="*/ 0 w 273845"/>
                  <a:gd name="connsiteY0-136" fmla="*/ 0 h 3776661"/>
                  <a:gd name="connsiteX1-137" fmla="*/ 272825 w 273845"/>
                  <a:gd name="connsiteY1-138" fmla="*/ 0 h 3776661"/>
                  <a:gd name="connsiteX2-139" fmla="*/ 273845 w 273845"/>
                  <a:gd name="connsiteY2-140" fmla="*/ 3581399 h 3776661"/>
                  <a:gd name="connsiteX3-141" fmla="*/ 252414 w 273845"/>
                  <a:gd name="connsiteY3-142" fmla="*/ 3776661 h 3776661"/>
                  <a:gd name="connsiteX4-143" fmla="*/ 221457 w 273845"/>
                  <a:gd name="connsiteY4-144" fmla="*/ 3774280 h 3776661"/>
                  <a:gd name="connsiteX5-145" fmla="*/ 166689 w 273845"/>
                  <a:gd name="connsiteY5-146" fmla="*/ 3776661 h 3776661"/>
                  <a:gd name="connsiteX6-147" fmla="*/ 107157 w 273845"/>
                  <a:gd name="connsiteY6-148" fmla="*/ 3774280 h 3776661"/>
                  <a:gd name="connsiteX7-149" fmla="*/ 57151 w 273845"/>
                  <a:gd name="connsiteY7-150" fmla="*/ 3776661 h 3776661"/>
                  <a:gd name="connsiteX8-151" fmla="*/ 1 w 273845"/>
                  <a:gd name="connsiteY8-152" fmla="*/ 3609974 h 3776661"/>
                  <a:gd name="connsiteX9-153" fmla="*/ 0 w 273845"/>
                  <a:gd name="connsiteY9-154" fmla="*/ 0 h 3776661"/>
                  <a:gd name="connsiteX0-155" fmla="*/ 0 w 273845"/>
                  <a:gd name="connsiteY0-156" fmla="*/ 0 h 3776661"/>
                  <a:gd name="connsiteX1-157" fmla="*/ 272825 w 273845"/>
                  <a:gd name="connsiteY1-158" fmla="*/ 0 h 3776661"/>
                  <a:gd name="connsiteX2-159" fmla="*/ 273845 w 273845"/>
                  <a:gd name="connsiteY2-160" fmla="*/ 3581399 h 3776661"/>
                  <a:gd name="connsiteX3-161" fmla="*/ 252414 w 273845"/>
                  <a:gd name="connsiteY3-162" fmla="*/ 3776661 h 3776661"/>
                  <a:gd name="connsiteX4-163" fmla="*/ 221457 w 273845"/>
                  <a:gd name="connsiteY4-164" fmla="*/ 3774280 h 3776661"/>
                  <a:gd name="connsiteX5-165" fmla="*/ 166689 w 273845"/>
                  <a:gd name="connsiteY5-166" fmla="*/ 3776661 h 3776661"/>
                  <a:gd name="connsiteX6-167" fmla="*/ 104776 w 273845"/>
                  <a:gd name="connsiteY6-168" fmla="*/ 3664743 h 3776661"/>
                  <a:gd name="connsiteX7-169" fmla="*/ 57151 w 273845"/>
                  <a:gd name="connsiteY7-170" fmla="*/ 3776661 h 3776661"/>
                  <a:gd name="connsiteX8-171" fmla="*/ 1 w 273845"/>
                  <a:gd name="connsiteY8-172" fmla="*/ 3609974 h 3776661"/>
                  <a:gd name="connsiteX9-173" fmla="*/ 0 w 273845"/>
                  <a:gd name="connsiteY9-174" fmla="*/ 0 h 3776661"/>
                  <a:gd name="connsiteX0-175" fmla="*/ 0 w 273845"/>
                  <a:gd name="connsiteY0-176" fmla="*/ 0 h 3776661"/>
                  <a:gd name="connsiteX1-177" fmla="*/ 272825 w 273845"/>
                  <a:gd name="connsiteY1-178" fmla="*/ 0 h 3776661"/>
                  <a:gd name="connsiteX2-179" fmla="*/ 273845 w 273845"/>
                  <a:gd name="connsiteY2-180" fmla="*/ 3581399 h 3776661"/>
                  <a:gd name="connsiteX3-181" fmla="*/ 252414 w 273845"/>
                  <a:gd name="connsiteY3-182" fmla="*/ 3776661 h 3776661"/>
                  <a:gd name="connsiteX4-183" fmla="*/ 221457 w 273845"/>
                  <a:gd name="connsiteY4-184" fmla="*/ 3774280 h 3776661"/>
                  <a:gd name="connsiteX5-185" fmla="*/ 166689 w 273845"/>
                  <a:gd name="connsiteY5-186" fmla="*/ 3776661 h 3776661"/>
                  <a:gd name="connsiteX6-187" fmla="*/ 104776 w 273845"/>
                  <a:gd name="connsiteY6-188" fmla="*/ 3664743 h 3776661"/>
                  <a:gd name="connsiteX7-189" fmla="*/ 57151 w 273845"/>
                  <a:gd name="connsiteY7-190" fmla="*/ 3750467 h 3776661"/>
                  <a:gd name="connsiteX8-191" fmla="*/ 1 w 273845"/>
                  <a:gd name="connsiteY8-192" fmla="*/ 3609974 h 3776661"/>
                  <a:gd name="connsiteX9-193" fmla="*/ 0 w 273845"/>
                  <a:gd name="connsiteY9-194" fmla="*/ 0 h 3776661"/>
                  <a:gd name="connsiteX0-195" fmla="*/ 0 w 273845"/>
                  <a:gd name="connsiteY0-196" fmla="*/ 0 h 3776661"/>
                  <a:gd name="connsiteX1-197" fmla="*/ 272825 w 273845"/>
                  <a:gd name="connsiteY1-198" fmla="*/ 0 h 3776661"/>
                  <a:gd name="connsiteX2-199" fmla="*/ 273845 w 273845"/>
                  <a:gd name="connsiteY2-200" fmla="*/ 3581399 h 3776661"/>
                  <a:gd name="connsiteX3-201" fmla="*/ 252414 w 273845"/>
                  <a:gd name="connsiteY3-202" fmla="*/ 3776661 h 3776661"/>
                  <a:gd name="connsiteX4-203" fmla="*/ 228601 w 273845"/>
                  <a:gd name="connsiteY4-204" fmla="*/ 3629023 h 3776661"/>
                  <a:gd name="connsiteX5-205" fmla="*/ 166689 w 273845"/>
                  <a:gd name="connsiteY5-206" fmla="*/ 3776661 h 3776661"/>
                  <a:gd name="connsiteX6-207" fmla="*/ 104776 w 273845"/>
                  <a:gd name="connsiteY6-208" fmla="*/ 3664743 h 3776661"/>
                  <a:gd name="connsiteX7-209" fmla="*/ 57151 w 273845"/>
                  <a:gd name="connsiteY7-210" fmla="*/ 3750467 h 3776661"/>
                  <a:gd name="connsiteX8-211" fmla="*/ 1 w 273845"/>
                  <a:gd name="connsiteY8-212" fmla="*/ 3609974 h 3776661"/>
                  <a:gd name="connsiteX9-213" fmla="*/ 0 w 273845"/>
                  <a:gd name="connsiteY9-214" fmla="*/ 0 h 3776661"/>
                  <a:gd name="connsiteX0-215" fmla="*/ 0 w 273845"/>
                  <a:gd name="connsiteY0-216" fmla="*/ 0 h 3776661"/>
                  <a:gd name="connsiteX1-217" fmla="*/ 272825 w 273845"/>
                  <a:gd name="connsiteY1-218" fmla="*/ 0 h 3776661"/>
                  <a:gd name="connsiteX2-219" fmla="*/ 273845 w 273845"/>
                  <a:gd name="connsiteY2-220" fmla="*/ 3581399 h 3776661"/>
                  <a:gd name="connsiteX3-221" fmla="*/ 250032 w 273845"/>
                  <a:gd name="connsiteY3-222" fmla="*/ 3695699 h 3776661"/>
                  <a:gd name="connsiteX4-223" fmla="*/ 228601 w 273845"/>
                  <a:gd name="connsiteY4-224" fmla="*/ 3629023 h 3776661"/>
                  <a:gd name="connsiteX5-225" fmla="*/ 166689 w 273845"/>
                  <a:gd name="connsiteY5-226" fmla="*/ 3776661 h 3776661"/>
                  <a:gd name="connsiteX6-227" fmla="*/ 104776 w 273845"/>
                  <a:gd name="connsiteY6-228" fmla="*/ 3664743 h 3776661"/>
                  <a:gd name="connsiteX7-229" fmla="*/ 57151 w 273845"/>
                  <a:gd name="connsiteY7-230" fmla="*/ 3750467 h 3776661"/>
                  <a:gd name="connsiteX8-231" fmla="*/ 1 w 273845"/>
                  <a:gd name="connsiteY8-232" fmla="*/ 3609974 h 3776661"/>
                  <a:gd name="connsiteX9-233" fmla="*/ 0 w 273845"/>
                  <a:gd name="connsiteY9-234" fmla="*/ 0 h 3776661"/>
                  <a:gd name="connsiteX0-235" fmla="*/ 0 w 273845"/>
                  <a:gd name="connsiteY0-236" fmla="*/ 0 h 3776661"/>
                  <a:gd name="connsiteX1-237" fmla="*/ 272825 w 273845"/>
                  <a:gd name="connsiteY1-238" fmla="*/ 0 h 3776661"/>
                  <a:gd name="connsiteX2-239" fmla="*/ 273845 w 273845"/>
                  <a:gd name="connsiteY2-240" fmla="*/ 3581399 h 3776661"/>
                  <a:gd name="connsiteX3-241" fmla="*/ 247651 w 273845"/>
                  <a:gd name="connsiteY3-242" fmla="*/ 3702843 h 3776661"/>
                  <a:gd name="connsiteX4-243" fmla="*/ 228601 w 273845"/>
                  <a:gd name="connsiteY4-244" fmla="*/ 3629023 h 3776661"/>
                  <a:gd name="connsiteX5-245" fmla="*/ 166689 w 273845"/>
                  <a:gd name="connsiteY5-246" fmla="*/ 3776661 h 3776661"/>
                  <a:gd name="connsiteX6-247" fmla="*/ 104776 w 273845"/>
                  <a:gd name="connsiteY6-248" fmla="*/ 3664743 h 3776661"/>
                  <a:gd name="connsiteX7-249" fmla="*/ 57151 w 273845"/>
                  <a:gd name="connsiteY7-250" fmla="*/ 3750467 h 3776661"/>
                  <a:gd name="connsiteX8-251" fmla="*/ 1 w 273845"/>
                  <a:gd name="connsiteY8-252" fmla="*/ 3609974 h 3776661"/>
                  <a:gd name="connsiteX9-253" fmla="*/ 0 w 273845"/>
                  <a:gd name="connsiteY9-254" fmla="*/ 0 h 3776661"/>
                  <a:gd name="connsiteX0-255" fmla="*/ 0 w 273845"/>
                  <a:gd name="connsiteY0-256" fmla="*/ 0 h 3776661"/>
                  <a:gd name="connsiteX1-257" fmla="*/ 272825 w 273845"/>
                  <a:gd name="connsiteY1-258" fmla="*/ 0 h 3776661"/>
                  <a:gd name="connsiteX2-259" fmla="*/ 273845 w 273845"/>
                  <a:gd name="connsiteY2-260" fmla="*/ 3581399 h 3776661"/>
                  <a:gd name="connsiteX3-261" fmla="*/ 247651 w 273845"/>
                  <a:gd name="connsiteY3-262" fmla="*/ 3702843 h 3776661"/>
                  <a:gd name="connsiteX4-263" fmla="*/ 228601 w 273845"/>
                  <a:gd name="connsiteY4-264" fmla="*/ 3629023 h 3776661"/>
                  <a:gd name="connsiteX5-265" fmla="*/ 166689 w 273845"/>
                  <a:gd name="connsiteY5-266" fmla="*/ 3776661 h 3776661"/>
                  <a:gd name="connsiteX6-267" fmla="*/ 104776 w 273845"/>
                  <a:gd name="connsiteY6-268" fmla="*/ 3664743 h 3776661"/>
                  <a:gd name="connsiteX7-269" fmla="*/ 57151 w 273845"/>
                  <a:gd name="connsiteY7-270" fmla="*/ 3750467 h 3776661"/>
                  <a:gd name="connsiteX8-271" fmla="*/ 1 w 273845"/>
                  <a:gd name="connsiteY8-272" fmla="*/ 3609974 h 3776661"/>
                  <a:gd name="connsiteX9-273" fmla="*/ 0 w 273845"/>
                  <a:gd name="connsiteY9-274" fmla="*/ 0 h 3776661"/>
                  <a:gd name="connsiteX0-275" fmla="*/ 0 w 273845"/>
                  <a:gd name="connsiteY0-276" fmla="*/ 0 h 3776661"/>
                  <a:gd name="connsiteX1-277" fmla="*/ 272825 w 273845"/>
                  <a:gd name="connsiteY1-278" fmla="*/ 0 h 3776661"/>
                  <a:gd name="connsiteX2-279" fmla="*/ 273845 w 273845"/>
                  <a:gd name="connsiteY2-280" fmla="*/ 3581399 h 3776661"/>
                  <a:gd name="connsiteX3-281" fmla="*/ 247651 w 273845"/>
                  <a:gd name="connsiteY3-282" fmla="*/ 3702843 h 3776661"/>
                  <a:gd name="connsiteX4-283" fmla="*/ 228601 w 273845"/>
                  <a:gd name="connsiteY4-284" fmla="*/ 3629023 h 3776661"/>
                  <a:gd name="connsiteX5-285" fmla="*/ 166689 w 273845"/>
                  <a:gd name="connsiteY5-286" fmla="*/ 3776661 h 3776661"/>
                  <a:gd name="connsiteX6-287" fmla="*/ 104776 w 273845"/>
                  <a:gd name="connsiteY6-288" fmla="*/ 3664743 h 3776661"/>
                  <a:gd name="connsiteX7-289" fmla="*/ 57151 w 273845"/>
                  <a:gd name="connsiteY7-290" fmla="*/ 3750467 h 3776661"/>
                  <a:gd name="connsiteX8-291" fmla="*/ 1 w 273845"/>
                  <a:gd name="connsiteY8-292" fmla="*/ 3609974 h 3776661"/>
                  <a:gd name="connsiteX9-293" fmla="*/ 0 w 273845"/>
                  <a:gd name="connsiteY9-294" fmla="*/ 0 h 3776661"/>
                  <a:gd name="connsiteX0-295" fmla="*/ 0 w 273845"/>
                  <a:gd name="connsiteY0-296" fmla="*/ 0 h 3776661"/>
                  <a:gd name="connsiteX1-297" fmla="*/ 272825 w 273845"/>
                  <a:gd name="connsiteY1-298" fmla="*/ 0 h 3776661"/>
                  <a:gd name="connsiteX2-299" fmla="*/ 273845 w 273845"/>
                  <a:gd name="connsiteY2-300" fmla="*/ 3581399 h 3776661"/>
                  <a:gd name="connsiteX3-301" fmla="*/ 247651 w 273845"/>
                  <a:gd name="connsiteY3-302" fmla="*/ 3702843 h 3776661"/>
                  <a:gd name="connsiteX4-303" fmla="*/ 228601 w 273845"/>
                  <a:gd name="connsiteY4-304" fmla="*/ 3629023 h 3776661"/>
                  <a:gd name="connsiteX5-305" fmla="*/ 166689 w 273845"/>
                  <a:gd name="connsiteY5-306" fmla="*/ 3776661 h 3776661"/>
                  <a:gd name="connsiteX6-307" fmla="*/ 104776 w 273845"/>
                  <a:gd name="connsiteY6-308" fmla="*/ 3664743 h 3776661"/>
                  <a:gd name="connsiteX7-309" fmla="*/ 57151 w 273845"/>
                  <a:gd name="connsiteY7-310" fmla="*/ 3750467 h 3776661"/>
                  <a:gd name="connsiteX8-311" fmla="*/ 1 w 273845"/>
                  <a:gd name="connsiteY8-312" fmla="*/ 3609974 h 3776661"/>
                  <a:gd name="connsiteX9-313" fmla="*/ 0 w 273845"/>
                  <a:gd name="connsiteY9-314" fmla="*/ 0 h 3776661"/>
                  <a:gd name="connsiteX0-315" fmla="*/ 0 w 273845"/>
                  <a:gd name="connsiteY0-316" fmla="*/ 0 h 3776661"/>
                  <a:gd name="connsiteX1-317" fmla="*/ 272825 w 273845"/>
                  <a:gd name="connsiteY1-318" fmla="*/ 0 h 3776661"/>
                  <a:gd name="connsiteX2-319" fmla="*/ 273845 w 273845"/>
                  <a:gd name="connsiteY2-320" fmla="*/ 3581399 h 3776661"/>
                  <a:gd name="connsiteX3-321" fmla="*/ 247651 w 273845"/>
                  <a:gd name="connsiteY3-322" fmla="*/ 3702843 h 3776661"/>
                  <a:gd name="connsiteX4-323" fmla="*/ 228601 w 273845"/>
                  <a:gd name="connsiteY4-324" fmla="*/ 3629023 h 3776661"/>
                  <a:gd name="connsiteX5-325" fmla="*/ 166689 w 273845"/>
                  <a:gd name="connsiteY5-326" fmla="*/ 3776661 h 3776661"/>
                  <a:gd name="connsiteX6-327" fmla="*/ 104776 w 273845"/>
                  <a:gd name="connsiteY6-328" fmla="*/ 3664743 h 3776661"/>
                  <a:gd name="connsiteX7-329" fmla="*/ 57151 w 273845"/>
                  <a:gd name="connsiteY7-330" fmla="*/ 3750467 h 3776661"/>
                  <a:gd name="connsiteX8-331" fmla="*/ 1 w 273845"/>
                  <a:gd name="connsiteY8-332" fmla="*/ 3609974 h 3776661"/>
                  <a:gd name="connsiteX9-333" fmla="*/ 0 w 273845"/>
                  <a:gd name="connsiteY9-334" fmla="*/ 0 h 3776661"/>
                  <a:gd name="connsiteX0-335" fmla="*/ 0 w 273845"/>
                  <a:gd name="connsiteY0-336" fmla="*/ 0 h 3776661"/>
                  <a:gd name="connsiteX1-337" fmla="*/ 272825 w 273845"/>
                  <a:gd name="connsiteY1-338" fmla="*/ 0 h 3776661"/>
                  <a:gd name="connsiteX2-339" fmla="*/ 273845 w 273845"/>
                  <a:gd name="connsiteY2-340" fmla="*/ 3581399 h 3776661"/>
                  <a:gd name="connsiteX3-341" fmla="*/ 247651 w 273845"/>
                  <a:gd name="connsiteY3-342" fmla="*/ 3702843 h 3776661"/>
                  <a:gd name="connsiteX4-343" fmla="*/ 228601 w 273845"/>
                  <a:gd name="connsiteY4-344" fmla="*/ 3629023 h 3776661"/>
                  <a:gd name="connsiteX5-345" fmla="*/ 166689 w 273845"/>
                  <a:gd name="connsiteY5-346" fmla="*/ 3776661 h 3776661"/>
                  <a:gd name="connsiteX6-347" fmla="*/ 104776 w 273845"/>
                  <a:gd name="connsiteY6-348" fmla="*/ 3664743 h 3776661"/>
                  <a:gd name="connsiteX7-349" fmla="*/ 57151 w 273845"/>
                  <a:gd name="connsiteY7-350" fmla="*/ 3750467 h 3776661"/>
                  <a:gd name="connsiteX8-351" fmla="*/ 1 w 273845"/>
                  <a:gd name="connsiteY8-352" fmla="*/ 3609974 h 3776661"/>
                  <a:gd name="connsiteX9-353" fmla="*/ 0 w 273845"/>
                  <a:gd name="connsiteY9-354" fmla="*/ 0 h 3776661"/>
                  <a:gd name="connsiteX0-355" fmla="*/ 0 w 273845"/>
                  <a:gd name="connsiteY0-356" fmla="*/ 0 h 3776887"/>
                  <a:gd name="connsiteX1-357" fmla="*/ 272825 w 273845"/>
                  <a:gd name="connsiteY1-358" fmla="*/ 0 h 3776887"/>
                  <a:gd name="connsiteX2-359" fmla="*/ 273845 w 273845"/>
                  <a:gd name="connsiteY2-360" fmla="*/ 3581399 h 3776887"/>
                  <a:gd name="connsiteX3-361" fmla="*/ 247651 w 273845"/>
                  <a:gd name="connsiteY3-362" fmla="*/ 3702843 h 3776887"/>
                  <a:gd name="connsiteX4-363" fmla="*/ 228601 w 273845"/>
                  <a:gd name="connsiteY4-364" fmla="*/ 3629023 h 3776887"/>
                  <a:gd name="connsiteX5-365" fmla="*/ 166689 w 273845"/>
                  <a:gd name="connsiteY5-366" fmla="*/ 3776661 h 3776887"/>
                  <a:gd name="connsiteX6-367" fmla="*/ 104776 w 273845"/>
                  <a:gd name="connsiteY6-368" fmla="*/ 3664743 h 3776887"/>
                  <a:gd name="connsiteX7-369" fmla="*/ 57151 w 273845"/>
                  <a:gd name="connsiteY7-370" fmla="*/ 3750467 h 3776887"/>
                  <a:gd name="connsiteX8-371" fmla="*/ 1 w 273845"/>
                  <a:gd name="connsiteY8-372" fmla="*/ 3609974 h 3776887"/>
                  <a:gd name="connsiteX9-373" fmla="*/ 0 w 273845"/>
                  <a:gd name="connsiteY9-374" fmla="*/ 0 h 3776887"/>
                  <a:gd name="connsiteX0-375" fmla="*/ 0 w 273845"/>
                  <a:gd name="connsiteY0-376" fmla="*/ 0 h 3776887"/>
                  <a:gd name="connsiteX1-377" fmla="*/ 272825 w 273845"/>
                  <a:gd name="connsiteY1-378" fmla="*/ 0 h 3776887"/>
                  <a:gd name="connsiteX2-379" fmla="*/ 273845 w 273845"/>
                  <a:gd name="connsiteY2-380" fmla="*/ 3581399 h 3776887"/>
                  <a:gd name="connsiteX3-381" fmla="*/ 247651 w 273845"/>
                  <a:gd name="connsiteY3-382" fmla="*/ 3702843 h 3776887"/>
                  <a:gd name="connsiteX4-383" fmla="*/ 228601 w 273845"/>
                  <a:gd name="connsiteY4-384" fmla="*/ 3629023 h 3776887"/>
                  <a:gd name="connsiteX5-385" fmla="*/ 166689 w 273845"/>
                  <a:gd name="connsiteY5-386" fmla="*/ 3776661 h 3776887"/>
                  <a:gd name="connsiteX6-387" fmla="*/ 104776 w 273845"/>
                  <a:gd name="connsiteY6-388" fmla="*/ 3664743 h 3776887"/>
                  <a:gd name="connsiteX7-389" fmla="*/ 57151 w 273845"/>
                  <a:gd name="connsiteY7-390" fmla="*/ 3750467 h 3776887"/>
                  <a:gd name="connsiteX8-391" fmla="*/ 1 w 273845"/>
                  <a:gd name="connsiteY8-392" fmla="*/ 3609974 h 3776887"/>
                  <a:gd name="connsiteX9-393" fmla="*/ 0 w 273845"/>
                  <a:gd name="connsiteY9-394" fmla="*/ 0 h 3776887"/>
                  <a:gd name="connsiteX0-395" fmla="*/ 0 w 273845"/>
                  <a:gd name="connsiteY0-396" fmla="*/ 0 h 3776887"/>
                  <a:gd name="connsiteX1-397" fmla="*/ 272825 w 273845"/>
                  <a:gd name="connsiteY1-398" fmla="*/ 0 h 3776887"/>
                  <a:gd name="connsiteX2-399" fmla="*/ 273845 w 273845"/>
                  <a:gd name="connsiteY2-400" fmla="*/ 3581399 h 3776887"/>
                  <a:gd name="connsiteX3-401" fmla="*/ 247651 w 273845"/>
                  <a:gd name="connsiteY3-402" fmla="*/ 3702843 h 3776887"/>
                  <a:gd name="connsiteX4-403" fmla="*/ 228601 w 273845"/>
                  <a:gd name="connsiteY4-404" fmla="*/ 3629023 h 3776887"/>
                  <a:gd name="connsiteX5-405" fmla="*/ 166689 w 273845"/>
                  <a:gd name="connsiteY5-406" fmla="*/ 3776661 h 3776887"/>
                  <a:gd name="connsiteX6-407" fmla="*/ 104776 w 273845"/>
                  <a:gd name="connsiteY6-408" fmla="*/ 3664743 h 3776887"/>
                  <a:gd name="connsiteX7-409" fmla="*/ 57151 w 273845"/>
                  <a:gd name="connsiteY7-410" fmla="*/ 3750467 h 3776887"/>
                  <a:gd name="connsiteX8-411" fmla="*/ 1 w 273845"/>
                  <a:gd name="connsiteY8-412" fmla="*/ 3609974 h 3776887"/>
                  <a:gd name="connsiteX9-413" fmla="*/ 0 w 273845"/>
                  <a:gd name="connsiteY9-414" fmla="*/ 0 h 3776887"/>
                  <a:gd name="connsiteX0-415" fmla="*/ 0 w 273845"/>
                  <a:gd name="connsiteY0-416" fmla="*/ 0 h 3776859"/>
                  <a:gd name="connsiteX1-417" fmla="*/ 272825 w 273845"/>
                  <a:gd name="connsiteY1-418" fmla="*/ 0 h 3776859"/>
                  <a:gd name="connsiteX2-419" fmla="*/ 273845 w 273845"/>
                  <a:gd name="connsiteY2-420" fmla="*/ 3581399 h 3776859"/>
                  <a:gd name="connsiteX3-421" fmla="*/ 247651 w 273845"/>
                  <a:gd name="connsiteY3-422" fmla="*/ 3702843 h 3776859"/>
                  <a:gd name="connsiteX4-423" fmla="*/ 223839 w 273845"/>
                  <a:gd name="connsiteY4-424" fmla="*/ 3631404 h 3776859"/>
                  <a:gd name="connsiteX5-425" fmla="*/ 166689 w 273845"/>
                  <a:gd name="connsiteY5-426" fmla="*/ 3776661 h 3776859"/>
                  <a:gd name="connsiteX6-427" fmla="*/ 104776 w 273845"/>
                  <a:gd name="connsiteY6-428" fmla="*/ 3664743 h 3776859"/>
                  <a:gd name="connsiteX7-429" fmla="*/ 57151 w 273845"/>
                  <a:gd name="connsiteY7-430" fmla="*/ 3750467 h 3776859"/>
                  <a:gd name="connsiteX8-431" fmla="*/ 1 w 273845"/>
                  <a:gd name="connsiteY8-432" fmla="*/ 3609974 h 3776859"/>
                  <a:gd name="connsiteX9-433" fmla="*/ 0 w 273845"/>
                  <a:gd name="connsiteY9-434" fmla="*/ 0 h 3776859"/>
                  <a:gd name="connsiteX0-435" fmla="*/ 0 w 273845"/>
                  <a:gd name="connsiteY0-436" fmla="*/ 0 h 3776859"/>
                  <a:gd name="connsiteX1-437" fmla="*/ 272825 w 273845"/>
                  <a:gd name="connsiteY1-438" fmla="*/ 0 h 3776859"/>
                  <a:gd name="connsiteX2-439" fmla="*/ 273845 w 273845"/>
                  <a:gd name="connsiteY2-440" fmla="*/ 3581399 h 3776859"/>
                  <a:gd name="connsiteX3-441" fmla="*/ 247651 w 273845"/>
                  <a:gd name="connsiteY3-442" fmla="*/ 3702843 h 3776859"/>
                  <a:gd name="connsiteX4-443" fmla="*/ 223839 w 273845"/>
                  <a:gd name="connsiteY4-444" fmla="*/ 3631404 h 3776859"/>
                  <a:gd name="connsiteX5-445" fmla="*/ 166689 w 273845"/>
                  <a:gd name="connsiteY5-446" fmla="*/ 3776661 h 3776859"/>
                  <a:gd name="connsiteX6-447" fmla="*/ 104776 w 273845"/>
                  <a:gd name="connsiteY6-448" fmla="*/ 3664743 h 3776859"/>
                  <a:gd name="connsiteX7-449" fmla="*/ 57151 w 273845"/>
                  <a:gd name="connsiteY7-450" fmla="*/ 3750467 h 3776859"/>
                  <a:gd name="connsiteX8-451" fmla="*/ 1 w 273845"/>
                  <a:gd name="connsiteY8-452" fmla="*/ 3609974 h 3776859"/>
                  <a:gd name="connsiteX9-453" fmla="*/ 0 w 273845"/>
                  <a:gd name="connsiteY9-454" fmla="*/ 0 h 3776859"/>
                  <a:gd name="connsiteX0-455" fmla="*/ 0 w 273894"/>
                  <a:gd name="connsiteY0-456" fmla="*/ 0 h 3776859"/>
                  <a:gd name="connsiteX1-457" fmla="*/ 272825 w 273894"/>
                  <a:gd name="connsiteY1-458" fmla="*/ 0 h 3776859"/>
                  <a:gd name="connsiteX2-459" fmla="*/ 273845 w 273894"/>
                  <a:gd name="connsiteY2-460" fmla="*/ 3581399 h 3776859"/>
                  <a:gd name="connsiteX3-461" fmla="*/ 247651 w 273894"/>
                  <a:gd name="connsiteY3-462" fmla="*/ 3702843 h 3776859"/>
                  <a:gd name="connsiteX4-463" fmla="*/ 223839 w 273894"/>
                  <a:gd name="connsiteY4-464" fmla="*/ 3631404 h 3776859"/>
                  <a:gd name="connsiteX5-465" fmla="*/ 166689 w 273894"/>
                  <a:gd name="connsiteY5-466" fmla="*/ 3776661 h 3776859"/>
                  <a:gd name="connsiteX6-467" fmla="*/ 104776 w 273894"/>
                  <a:gd name="connsiteY6-468" fmla="*/ 3664743 h 3776859"/>
                  <a:gd name="connsiteX7-469" fmla="*/ 57151 w 273894"/>
                  <a:gd name="connsiteY7-470" fmla="*/ 3750467 h 3776859"/>
                  <a:gd name="connsiteX8-471" fmla="*/ 1 w 273894"/>
                  <a:gd name="connsiteY8-472" fmla="*/ 3609974 h 3776859"/>
                  <a:gd name="connsiteX9-473" fmla="*/ 0 w 273894"/>
                  <a:gd name="connsiteY9-474" fmla="*/ 0 h 3776859"/>
                  <a:gd name="connsiteX0-475" fmla="*/ 0 w 273894"/>
                  <a:gd name="connsiteY0-476" fmla="*/ 0 h 3776859"/>
                  <a:gd name="connsiteX1-477" fmla="*/ 272825 w 273894"/>
                  <a:gd name="connsiteY1-478" fmla="*/ 0 h 3776859"/>
                  <a:gd name="connsiteX2-479" fmla="*/ 273845 w 273894"/>
                  <a:gd name="connsiteY2-480" fmla="*/ 3581399 h 3776859"/>
                  <a:gd name="connsiteX3-481" fmla="*/ 247651 w 273894"/>
                  <a:gd name="connsiteY3-482" fmla="*/ 3702843 h 3776859"/>
                  <a:gd name="connsiteX4-483" fmla="*/ 223839 w 273894"/>
                  <a:gd name="connsiteY4-484" fmla="*/ 3631404 h 3776859"/>
                  <a:gd name="connsiteX5-485" fmla="*/ 166689 w 273894"/>
                  <a:gd name="connsiteY5-486" fmla="*/ 3776661 h 3776859"/>
                  <a:gd name="connsiteX6-487" fmla="*/ 104776 w 273894"/>
                  <a:gd name="connsiteY6-488" fmla="*/ 3664743 h 3776859"/>
                  <a:gd name="connsiteX7-489" fmla="*/ 57151 w 273894"/>
                  <a:gd name="connsiteY7-490" fmla="*/ 3750467 h 3776859"/>
                  <a:gd name="connsiteX8-491" fmla="*/ 1 w 273894"/>
                  <a:gd name="connsiteY8-492" fmla="*/ 3609974 h 3776859"/>
                  <a:gd name="connsiteX9-493" fmla="*/ 0 w 273894"/>
                  <a:gd name="connsiteY9-494" fmla="*/ 0 h 3776859"/>
                  <a:gd name="connsiteX0-495" fmla="*/ 0 w 273845"/>
                  <a:gd name="connsiteY0-496" fmla="*/ 0 h 3776859"/>
                  <a:gd name="connsiteX1-497" fmla="*/ 272825 w 273845"/>
                  <a:gd name="connsiteY1-498" fmla="*/ 0 h 3776859"/>
                  <a:gd name="connsiteX2-499" fmla="*/ 273845 w 273845"/>
                  <a:gd name="connsiteY2-500" fmla="*/ 3581399 h 3776859"/>
                  <a:gd name="connsiteX3-501" fmla="*/ 247651 w 273845"/>
                  <a:gd name="connsiteY3-502" fmla="*/ 3702843 h 3776859"/>
                  <a:gd name="connsiteX4-503" fmla="*/ 223839 w 273845"/>
                  <a:gd name="connsiteY4-504" fmla="*/ 3631404 h 3776859"/>
                  <a:gd name="connsiteX5-505" fmla="*/ 166689 w 273845"/>
                  <a:gd name="connsiteY5-506" fmla="*/ 3776661 h 3776859"/>
                  <a:gd name="connsiteX6-507" fmla="*/ 104776 w 273845"/>
                  <a:gd name="connsiteY6-508" fmla="*/ 3664743 h 3776859"/>
                  <a:gd name="connsiteX7-509" fmla="*/ 57151 w 273845"/>
                  <a:gd name="connsiteY7-510" fmla="*/ 3750467 h 3776859"/>
                  <a:gd name="connsiteX8-511" fmla="*/ 1 w 273845"/>
                  <a:gd name="connsiteY8-512" fmla="*/ 3609974 h 3776859"/>
                  <a:gd name="connsiteX9-513" fmla="*/ 0 w 273845"/>
                  <a:gd name="connsiteY9-514" fmla="*/ 0 h 3776859"/>
                  <a:gd name="connsiteX0-515" fmla="*/ 0 w 273845"/>
                  <a:gd name="connsiteY0-516" fmla="*/ 0 h 3776859"/>
                  <a:gd name="connsiteX1-517" fmla="*/ 272825 w 273845"/>
                  <a:gd name="connsiteY1-518" fmla="*/ 0 h 3776859"/>
                  <a:gd name="connsiteX2-519" fmla="*/ 273845 w 273845"/>
                  <a:gd name="connsiteY2-520" fmla="*/ 3581399 h 3776859"/>
                  <a:gd name="connsiteX3-521" fmla="*/ 252414 w 273845"/>
                  <a:gd name="connsiteY3-522" fmla="*/ 3702843 h 3776859"/>
                  <a:gd name="connsiteX4-523" fmla="*/ 223839 w 273845"/>
                  <a:gd name="connsiteY4-524" fmla="*/ 3631404 h 3776859"/>
                  <a:gd name="connsiteX5-525" fmla="*/ 166689 w 273845"/>
                  <a:gd name="connsiteY5-526" fmla="*/ 3776661 h 3776859"/>
                  <a:gd name="connsiteX6-527" fmla="*/ 104776 w 273845"/>
                  <a:gd name="connsiteY6-528" fmla="*/ 3664743 h 3776859"/>
                  <a:gd name="connsiteX7-529" fmla="*/ 57151 w 273845"/>
                  <a:gd name="connsiteY7-530" fmla="*/ 3750467 h 3776859"/>
                  <a:gd name="connsiteX8-531" fmla="*/ 1 w 273845"/>
                  <a:gd name="connsiteY8-532" fmla="*/ 3609974 h 3776859"/>
                  <a:gd name="connsiteX9-533" fmla="*/ 0 w 273845"/>
                  <a:gd name="connsiteY9-534" fmla="*/ 0 h 3776859"/>
                  <a:gd name="connsiteX0-535" fmla="*/ 0 w 273845"/>
                  <a:gd name="connsiteY0-536" fmla="*/ 0 h 3776859"/>
                  <a:gd name="connsiteX1-537" fmla="*/ 272825 w 273845"/>
                  <a:gd name="connsiteY1-538" fmla="*/ 0 h 3776859"/>
                  <a:gd name="connsiteX2-539" fmla="*/ 273845 w 273845"/>
                  <a:gd name="connsiteY2-540" fmla="*/ 3581399 h 3776859"/>
                  <a:gd name="connsiteX3-541" fmla="*/ 252414 w 273845"/>
                  <a:gd name="connsiteY3-542" fmla="*/ 3702843 h 3776859"/>
                  <a:gd name="connsiteX4-543" fmla="*/ 223839 w 273845"/>
                  <a:gd name="connsiteY4-544" fmla="*/ 3631404 h 3776859"/>
                  <a:gd name="connsiteX5-545" fmla="*/ 166689 w 273845"/>
                  <a:gd name="connsiteY5-546" fmla="*/ 3776661 h 3776859"/>
                  <a:gd name="connsiteX6-547" fmla="*/ 104776 w 273845"/>
                  <a:gd name="connsiteY6-548" fmla="*/ 3664743 h 3776859"/>
                  <a:gd name="connsiteX7-549" fmla="*/ 57151 w 273845"/>
                  <a:gd name="connsiteY7-550" fmla="*/ 3750467 h 3776859"/>
                  <a:gd name="connsiteX8-551" fmla="*/ 1 w 273845"/>
                  <a:gd name="connsiteY8-552" fmla="*/ 3609974 h 3776859"/>
                  <a:gd name="connsiteX9-553" fmla="*/ 0 w 273845"/>
                  <a:gd name="connsiteY9-554" fmla="*/ 0 h 3776859"/>
                  <a:gd name="connsiteX0-555" fmla="*/ 0 w 273845"/>
                  <a:gd name="connsiteY0-556" fmla="*/ 0 h 3776859"/>
                  <a:gd name="connsiteX1-557" fmla="*/ 272825 w 273845"/>
                  <a:gd name="connsiteY1-558" fmla="*/ 0 h 3776859"/>
                  <a:gd name="connsiteX2-559" fmla="*/ 273845 w 273845"/>
                  <a:gd name="connsiteY2-560" fmla="*/ 3581399 h 3776859"/>
                  <a:gd name="connsiteX3-561" fmla="*/ 245270 w 273845"/>
                  <a:gd name="connsiteY3-562" fmla="*/ 3702843 h 3776859"/>
                  <a:gd name="connsiteX4-563" fmla="*/ 223839 w 273845"/>
                  <a:gd name="connsiteY4-564" fmla="*/ 3631404 h 3776859"/>
                  <a:gd name="connsiteX5-565" fmla="*/ 166689 w 273845"/>
                  <a:gd name="connsiteY5-566" fmla="*/ 3776661 h 3776859"/>
                  <a:gd name="connsiteX6-567" fmla="*/ 104776 w 273845"/>
                  <a:gd name="connsiteY6-568" fmla="*/ 3664743 h 3776859"/>
                  <a:gd name="connsiteX7-569" fmla="*/ 57151 w 273845"/>
                  <a:gd name="connsiteY7-570" fmla="*/ 3750467 h 3776859"/>
                  <a:gd name="connsiteX8-571" fmla="*/ 1 w 273845"/>
                  <a:gd name="connsiteY8-572" fmla="*/ 3609974 h 3776859"/>
                  <a:gd name="connsiteX9-573" fmla="*/ 0 w 273845"/>
                  <a:gd name="connsiteY9-574" fmla="*/ 0 h 3776859"/>
                  <a:gd name="connsiteX0-575" fmla="*/ 0 w 273845"/>
                  <a:gd name="connsiteY0-576" fmla="*/ 0 h 3776859"/>
                  <a:gd name="connsiteX1-577" fmla="*/ 272825 w 273845"/>
                  <a:gd name="connsiteY1-578" fmla="*/ 0 h 3776859"/>
                  <a:gd name="connsiteX2-579" fmla="*/ 273845 w 273845"/>
                  <a:gd name="connsiteY2-580" fmla="*/ 3581399 h 3776859"/>
                  <a:gd name="connsiteX3-581" fmla="*/ 245270 w 273845"/>
                  <a:gd name="connsiteY3-582" fmla="*/ 3702843 h 3776859"/>
                  <a:gd name="connsiteX4-583" fmla="*/ 223839 w 273845"/>
                  <a:gd name="connsiteY4-584" fmla="*/ 3631404 h 3776859"/>
                  <a:gd name="connsiteX5-585" fmla="*/ 166689 w 273845"/>
                  <a:gd name="connsiteY5-586" fmla="*/ 3776661 h 3776859"/>
                  <a:gd name="connsiteX6-587" fmla="*/ 104776 w 273845"/>
                  <a:gd name="connsiteY6-588" fmla="*/ 3664743 h 3776859"/>
                  <a:gd name="connsiteX7-589" fmla="*/ 57151 w 273845"/>
                  <a:gd name="connsiteY7-590" fmla="*/ 3750467 h 3776859"/>
                  <a:gd name="connsiteX8-591" fmla="*/ 1 w 273845"/>
                  <a:gd name="connsiteY8-592" fmla="*/ 3609974 h 3776859"/>
                  <a:gd name="connsiteX9-593" fmla="*/ 0 w 273845"/>
                  <a:gd name="connsiteY9-594" fmla="*/ 0 h 3776859"/>
                  <a:gd name="connsiteX0-595" fmla="*/ 0 w 273845"/>
                  <a:gd name="connsiteY0-596" fmla="*/ 0 h 3776859"/>
                  <a:gd name="connsiteX1-597" fmla="*/ 272825 w 273845"/>
                  <a:gd name="connsiteY1-598" fmla="*/ 0 h 3776859"/>
                  <a:gd name="connsiteX2-599" fmla="*/ 273845 w 273845"/>
                  <a:gd name="connsiteY2-600" fmla="*/ 3581399 h 3776859"/>
                  <a:gd name="connsiteX3-601" fmla="*/ 245270 w 273845"/>
                  <a:gd name="connsiteY3-602" fmla="*/ 3702843 h 3776859"/>
                  <a:gd name="connsiteX4-603" fmla="*/ 223839 w 273845"/>
                  <a:gd name="connsiteY4-604" fmla="*/ 3631404 h 3776859"/>
                  <a:gd name="connsiteX5-605" fmla="*/ 166689 w 273845"/>
                  <a:gd name="connsiteY5-606" fmla="*/ 3776661 h 3776859"/>
                  <a:gd name="connsiteX6-607" fmla="*/ 104776 w 273845"/>
                  <a:gd name="connsiteY6-608" fmla="*/ 3664743 h 3776859"/>
                  <a:gd name="connsiteX7-609" fmla="*/ 57151 w 273845"/>
                  <a:gd name="connsiteY7-610" fmla="*/ 3750467 h 3776859"/>
                  <a:gd name="connsiteX8-611" fmla="*/ 1 w 273845"/>
                  <a:gd name="connsiteY8-612" fmla="*/ 3609974 h 3776859"/>
                  <a:gd name="connsiteX9-613" fmla="*/ 0 w 273845"/>
                  <a:gd name="connsiteY9-614" fmla="*/ 0 h 3776859"/>
                  <a:gd name="connsiteX0-615" fmla="*/ 0 w 273845"/>
                  <a:gd name="connsiteY0-616" fmla="*/ 0 h 3776859"/>
                  <a:gd name="connsiteX1-617" fmla="*/ 272825 w 273845"/>
                  <a:gd name="connsiteY1-618" fmla="*/ 0 h 3776859"/>
                  <a:gd name="connsiteX2-619" fmla="*/ 273845 w 273845"/>
                  <a:gd name="connsiteY2-620" fmla="*/ 3581399 h 3776859"/>
                  <a:gd name="connsiteX3-621" fmla="*/ 245270 w 273845"/>
                  <a:gd name="connsiteY3-622" fmla="*/ 3702843 h 3776859"/>
                  <a:gd name="connsiteX4-623" fmla="*/ 223839 w 273845"/>
                  <a:gd name="connsiteY4-624" fmla="*/ 3631404 h 3776859"/>
                  <a:gd name="connsiteX5-625" fmla="*/ 166689 w 273845"/>
                  <a:gd name="connsiteY5-626" fmla="*/ 3776661 h 3776859"/>
                  <a:gd name="connsiteX6-627" fmla="*/ 104776 w 273845"/>
                  <a:gd name="connsiteY6-628" fmla="*/ 3664743 h 3776859"/>
                  <a:gd name="connsiteX7-629" fmla="*/ 57151 w 273845"/>
                  <a:gd name="connsiteY7-630" fmla="*/ 3750467 h 3776859"/>
                  <a:gd name="connsiteX8-631" fmla="*/ 1 w 273845"/>
                  <a:gd name="connsiteY8-632" fmla="*/ 3609974 h 3776859"/>
                  <a:gd name="connsiteX9-633" fmla="*/ 0 w 273845"/>
                  <a:gd name="connsiteY9-634" fmla="*/ 0 h 3776859"/>
                  <a:gd name="connsiteX0-635" fmla="*/ 0 w 273845"/>
                  <a:gd name="connsiteY0-636" fmla="*/ 0 h 3776859"/>
                  <a:gd name="connsiteX1-637" fmla="*/ 272825 w 273845"/>
                  <a:gd name="connsiteY1-638" fmla="*/ 0 h 3776859"/>
                  <a:gd name="connsiteX2-639" fmla="*/ 273845 w 273845"/>
                  <a:gd name="connsiteY2-640" fmla="*/ 3581399 h 3776859"/>
                  <a:gd name="connsiteX3-641" fmla="*/ 245270 w 273845"/>
                  <a:gd name="connsiteY3-642" fmla="*/ 3702843 h 3776859"/>
                  <a:gd name="connsiteX4-643" fmla="*/ 223839 w 273845"/>
                  <a:gd name="connsiteY4-644" fmla="*/ 3631404 h 3776859"/>
                  <a:gd name="connsiteX5-645" fmla="*/ 166689 w 273845"/>
                  <a:gd name="connsiteY5-646" fmla="*/ 3776661 h 3776859"/>
                  <a:gd name="connsiteX6-647" fmla="*/ 104776 w 273845"/>
                  <a:gd name="connsiteY6-648" fmla="*/ 3664743 h 3776859"/>
                  <a:gd name="connsiteX7-649" fmla="*/ 57151 w 273845"/>
                  <a:gd name="connsiteY7-650" fmla="*/ 3750467 h 3776859"/>
                  <a:gd name="connsiteX8-651" fmla="*/ 1 w 273845"/>
                  <a:gd name="connsiteY8-652" fmla="*/ 3609974 h 3776859"/>
                  <a:gd name="connsiteX9-653" fmla="*/ 0 w 273845"/>
                  <a:gd name="connsiteY9-654" fmla="*/ 0 h 3776859"/>
                  <a:gd name="connsiteX0-655" fmla="*/ 0 w 273845"/>
                  <a:gd name="connsiteY0-656" fmla="*/ 0 h 3776859"/>
                  <a:gd name="connsiteX1-657" fmla="*/ 272825 w 273845"/>
                  <a:gd name="connsiteY1-658" fmla="*/ 0 h 3776859"/>
                  <a:gd name="connsiteX2-659" fmla="*/ 273845 w 273845"/>
                  <a:gd name="connsiteY2-660" fmla="*/ 3581399 h 3776859"/>
                  <a:gd name="connsiteX3-661" fmla="*/ 245270 w 273845"/>
                  <a:gd name="connsiteY3-662" fmla="*/ 3702843 h 3776859"/>
                  <a:gd name="connsiteX4-663" fmla="*/ 223839 w 273845"/>
                  <a:gd name="connsiteY4-664" fmla="*/ 3631404 h 3776859"/>
                  <a:gd name="connsiteX5-665" fmla="*/ 166689 w 273845"/>
                  <a:gd name="connsiteY5-666" fmla="*/ 3776661 h 3776859"/>
                  <a:gd name="connsiteX6-667" fmla="*/ 104776 w 273845"/>
                  <a:gd name="connsiteY6-668" fmla="*/ 3664743 h 3776859"/>
                  <a:gd name="connsiteX7-669" fmla="*/ 57151 w 273845"/>
                  <a:gd name="connsiteY7-670" fmla="*/ 3750467 h 3776859"/>
                  <a:gd name="connsiteX8-671" fmla="*/ 1 w 273845"/>
                  <a:gd name="connsiteY8-672" fmla="*/ 3609974 h 3776859"/>
                  <a:gd name="connsiteX9-673" fmla="*/ 0 w 273845"/>
                  <a:gd name="connsiteY9-674" fmla="*/ 0 h 3776859"/>
                  <a:gd name="connsiteX0-675" fmla="*/ 0 w 273845"/>
                  <a:gd name="connsiteY0-676" fmla="*/ 0 h 3776859"/>
                  <a:gd name="connsiteX1-677" fmla="*/ 272825 w 273845"/>
                  <a:gd name="connsiteY1-678" fmla="*/ 0 h 3776859"/>
                  <a:gd name="connsiteX2-679" fmla="*/ 273845 w 273845"/>
                  <a:gd name="connsiteY2-680" fmla="*/ 3581399 h 3776859"/>
                  <a:gd name="connsiteX3-681" fmla="*/ 245270 w 273845"/>
                  <a:gd name="connsiteY3-682" fmla="*/ 3702843 h 3776859"/>
                  <a:gd name="connsiteX4-683" fmla="*/ 223839 w 273845"/>
                  <a:gd name="connsiteY4-684" fmla="*/ 3631404 h 3776859"/>
                  <a:gd name="connsiteX5-685" fmla="*/ 166689 w 273845"/>
                  <a:gd name="connsiteY5-686" fmla="*/ 3776661 h 3776859"/>
                  <a:gd name="connsiteX6-687" fmla="*/ 104776 w 273845"/>
                  <a:gd name="connsiteY6-688" fmla="*/ 3664743 h 3776859"/>
                  <a:gd name="connsiteX7-689" fmla="*/ 57151 w 273845"/>
                  <a:gd name="connsiteY7-690" fmla="*/ 3750467 h 3776859"/>
                  <a:gd name="connsiteX8-691" fmla="*/ 1 w 273845"/>
                  <a:gd name="connsiteY8-692" fmla="*/ 3609974 h 3776859"/>
                  <a:gd name="connsiteX9-693" fmla="*/ 0 w 273845"/>
                  <a:gd name="connsiteY9-694" fmla="*/ 0 h 3776859"/>
                  <a:gd name="connsiteX0-695" fmla="*/ 0 w 273845"/>
                  <a:gd name="connsiteY0-696" fmla="*/ 0 h 3776859"/>
                  <a:gd name="connsiteX1-697" fmla="*/ 272825 w 273845"/>
                  <a:gd name="connsiteY1-698" fmla="*/ 0 h 3776859"/>
                  <a:gd name="connsiteX2-699" fmla="*/ 273845 w 273845"/>
                  <a:gd name="connsiteY2-700" fmla="*/ 3581399 h 3776859"/>
                  <a:gd name="connsiteX3-701" fmla="*/ 245270 w 273845"/>
                  <a:gd name="connsiteY3-702" fmla="*/ 3702843 h 3776859"/>
                  <a:gd name="connsiteX4-703" fmla="*/ 223839 w 273845"/>
                  <a:gd name="connsiteY4-704" fmla="*/ 3631404 h 3776859"/>
                  <a:gd name="connsiteX5-705" fmla="*/ 166689 w 273845"/>
                  <a:gd name="connsiteY5-706" fmla="*/ 3776661 h 3776859"/>
                  <a:gd name="connsiteX6-707" fmla="*/ 104776 w 273845"/>
                  <a:gd name="connsiteY6-708" fmla="*/ 3664743 h 3776859"/>
                  <a:gd name="connsiteX7-709" fmla="*/ 57151 w 273845"/>
                  <a:gd name="connsiteY7-710" fmla="*/ 3750467 h 3776859"/>
                  <a:gd name="connsiteX8-711" fmla="*/ 1 w 273845"/>
                  <a:gd name="connsiteY8-712" fmla="*/ 3609974 h 3776859"/>
                  <a:gd name="connsiteX9-713" fmla="*/ 0 w 273845"/>
                  <a:gd name="connsiteY9-714" fmla="*/ 0 h 37768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 ang="0">
                    <a:pos x="connsiteX9-89" y="connsiteY9-90"/>
                  </a:cxn>
                </a:cxnLst>
                <a:rect l="l" t="t" r="r" b="b"/>
                <a:pathLst>
                  <a:path w="273845" h="3776859">
                    <a:moveTo>
                      <a:pt x="0" y="0"/>
                    </a:moveTo>
                    <a:lnTo>
                      <a:pt x="272825" y="0"/>
                    </a:lnTo>
                    <a:lnTo>
                      <a:pt x="273845" y="3581399"/>
                    </a:lnTo>
                    <a:cubicBezTo>
                      <a:pt x="269876" y="3659980"/>
                      <a:pt x="258763" y="3688555"/>
                      <a:pt x="245270" y="3702843"/>
                    </a:cubicBezTo>
                    <a:cubicBezTo>
                      <a:pt x="228204" y="3675061"/>
                      <a:pt x="236936" y="3619101"/>
                      <a:pt x="223839" y="3631404"/>
                    </a:cubicBezTo>
                    <a:cubicBezTo>
                      <a:pt x="210742" y="3643707"/>
                      <a:pt x="186533" y="3771105"/>
                      <a:pt x="166689" y="3776661"/>
                    </a:cubicBezTo>
                    <a:cubicBezTo>
                      <a:pt x="146845" y="3782217"/>
                      <a:pt x="123032" y="3669109"/>
                      <a:pt x="104776" y="3664743"/>
                    </a:cubicBezTo>
                    <a:cubicBezTo>
                      <a:pt x="86520" y="3660377"/>
                      <a:pt x="74614" y="3759595"/>
                      <a:pt x="57151" y="3750467"/>
                    </a:cubicBezTo>
                    <a:cubicBezTo>
                      <a:pt x="28576" y="3725068"/>
                      <a:pt x="9527" y="3661568"/>
                      <a:pt x="1" y="3609974"/>
                    </a:cubicBezTo>
                    <a:cubicBezTo>
                      <a:pt x="1" y="2406649"/>
                      <a:pt x="0" y="1203325"/>
                      <a:pt x="0" y="0"/>
                    </a:cubicBezTo>
                    <a:close/>
                  </a:path>
                </a:pathLst>
              </a:custGeom>
              <a:gradFill flip="none" rotWithShape="1">
                <a:gsLst>
                  <a:gs pos="83000">
                    <a:schemeClr val="tx2"/>
                  </a:gs>
                  <a:gs pos="82000">
                    <a:schemeClr val="tx2"/>
                  </a:gs>
                  <a:gs pos="34000">
                    <a:schemeClr val="tx2">
                      <a:lumMod val="75000"/>
                    </a:schemeClr>
                  </a:gs>
                  <a:gs pos="0">
                    <a:schemeClr val="tx2"/>
                  </a:gs>
                  <a:gs pos="38000">
                    <a:schemeClr val="tx2"/>
                  </a:gs>
                  <a:gs pos="100000">
                    <a:schemeClr val="tx2"/>
                  </a:gs>
                </a:gsLst>
                <a:lin ang="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Rectangle 23"/>
              <p:cNvSpPr/>
              <p:nvPr/>
            </p:nvSpPr>
            <p:spPr>
              <a:xfrm>
                <a:off x="1374774" y="1417118"/>
                <a:ext cx="272825" cy="590550"/>
              </a:xfrm>
              <a:prstGeom prst="rect">
                <a:avLst/>
              </a:prstGeom>
              <a:gradFill flip="none" rotWithShape="1">
                <a:gsLst>
                  <a:gs pos="0">
                    <a:schemeClr val="bg1">
                      <a:lumMod val="75000"/>
                    </a:schemeClr>
                  </a:gs>
                  <a:gs pos="27000">
                    <a:srgbClr val="F2F2F2">
                      <a:lumMod val="0"/>
                      <a:lumOff val="100000"/>
                    </a:srgbClr>
                  </a:gs>
                  <a:gs pos="100000">
                    <a:schemeClr val="bg1">
                      <a:lumMod val="50000"/>
                    </a:schemeClr>
                  </a:gs>
                </a:gsLst>
                <a:lin ang="108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Rectangle 24"/>
              <p:cNvSpPr/>
              <p:nvPr/>
            </p:nvSpPr>
            <p:spPr>
              <a:xfrm>
                <a:off x="1404710" y="1213680"/>
                <a:ext cx="212954" cy="203438"/>
              </a:xfrm>
              <a:prstGeom prst="rect">
                <a:avLst/>
              </a:pr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25"/>
              <p:cNvSpPr/>
              <p:nvPr/>
            </p:nvSpPr>
            <p:spPr>
              <a:xfrm rot="5400000">
                <a:off x="1396885" y="6250198"/>
                <a:ext cx="228600" cy="73152"/>
              </a:xfrm>
              <a:custGeom>
                <a:avLst/>
                <a:gdLst>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0-1" fmla="*/ 0 w 226544"/>
                  <a:gd name="connsiteY0-2" fmla="*/ 35306 h 70612"/>
                  <a:gd name="connsiteX1-3" fmla="*/ 27685 w 226544"/>
                  <a:gd name="connsiteY1-4" fmla="*/ 0 h 70612"/>
                  <a:gd name="connsiteX2-5" fmla="*/ 226544 w 226544"/>
                  <a:gd name="connsiteY2-6" fmla="*/ 35306 h 70612"/>
                  <a:gd name="connsiteX3-7" fmla="*/ 27685 w 226544"/>
                  <a:gd name="connsiteY3-8" fmla="*/ 70612 h 70612"/>
                  <a:gd name="connsiteX4" fmla="*/ 0 w 226544"/>
                  <a:gd name="connsiteY4" fmla="*/ 35306 h 70612"/>
                  <a:gd name="connsiteX0-9" fmla="*/ 0 w 226544"/>
                  <a:gd name="connsiteY0-10" fmla="*/ 35306 h 70612"/>
                  <a:gd name="connsiteX1-11" fmla="*/ 27685 w 226544"/>
                  <a:gd name="connsiteY1-12" fmla="*/ 0 h 70612"/>
                  <a:gd name="connsiteX2-13" fmla="*/ 226544 w 226544"/>
                  <a:gd name="connsiteY2-14" fmla="*/ 35306 h 70612"/>
                  <a:gd name="connsiteX3-15" fmla="*/ 27685 w 226544"/>
                  <a:gd name="connsiteY3-16" fmla="*/ 70612 h 70612"/>
                  <a:gd name="connsiteX4-17" fmla="*/ 0 w 226544"/>
                  <a:gd name="connsiteY4-18" fmla="*/ 35306 h 70612"/>
                  <a:gd name="connsiteX0-19" fmla="*/ 0 w 226544"/>
                  <a:gd name="connsiteY0-20" fmla="*/ 35306 h 70612"/>
                  <a:gd name="connsiteX1-21" fmla="*/ 27685 w 226544"/>
                  <a:gd name="connsiteY1-22" fmla="*/ 0 h 70612"/>
                  <a:gd name="connsiteX2-23" fmla="*/ 226544 w 226544"/>
                  <a:gd name="connsiteY2-24" fmla="*/ 35306 h 70612"/>
                  <a:gd name="connsiteX3-25" fmla="*/ 27685 w 226544"/>
                  <a:gd name="connsiteY3-26" fmla="*/ 70612 h 70612"/>
                  <a:gd name="connsiteX4-27" fmla="*/ 0 w 226544"/>
                  <a:gd name="connsiteY4-28" fmla="*/ 35306 h 70612"/>
                  <a:gd name="connsiteX0-29" fmla="*/ 0 w 226544"/>
                  <a:gd name="connsiteY0-30" fmla="*/ 35306 h 70612"/>
                  <a:gd name="connsiteX1-31" fmla="*/ 27685 w 226544"/>
                  <a:gd name="connsiteY1-32" fmla="*/ 0 h 70612"/>
                  <a:gd name="connsiteX2-33" fmla="*/ 226544 w 226544"/>
                  <a:gd name="connsiteY2-34" fmla="*/ 35306 h 70612"/>
                  <a:gd name="connsiteX3-35" fmla="*/ 27685 w 226544"/>
                  <a:gd name="connsiteY3-36" fmla="*/ 70612 h 70612"/>
                  <a:gd name="connsiteX4-37" fmla="*/ 0 w 226544"/>
                  <a:gd name="connsiteY4-38" fmla="*/ 35306 h 70612"/>
                  <a:gd name="connsiteX0-39" fmla="*/ 0 w 226544"/>
                  <a:gd name="connsiteY0-40" fmla="*/ 35306 h 70612"/>
                  <a:gd name="connsiteX1-41" fmla="*/ 27685 w 226544"/>
                  <a:gd name="connsiteY1-42" fmla="*/ 0 h 70612"/>
                  <a:gd name="connsiteX2-43" fmla="*/ 226544 w 226544"/>
                  <a:gd name="connsiteY2-44" fmla="*/ 35306 h 70612"/>
                  <a:gd name="connsiteX3-45" fmla="*/ 27685 w 226544"/>
                  <a:gd name="connsiteY3-46" fmla="*/ 70612 h 70612"/>
                  <a:gd name="connsiteX4-47" fmla="*/ 0 w 226544"/>
                  <a:gd name="connsiteY4-48" fmla="*/ 35306 h 70612"/>
                  <a:gd name="connsiteX0-49" fmla="*/ 0 w 226544"/>
                  <a:gd name="connsiteY0-50" fmla="*/ 35306 h 70612"/>
                  <a:gd name="connsiteX1-51" fmla="*/ 27685 w 226544"/>
                  <a:gd name="connsiteY1-52" fmla="*/ 0 h 70612"/>
                  <a:gd name="connsiteX2-53" fmla="*/ 226544 w 226544"/>
                  <a:gd name="connsiteY2-54" fmla="*/ 35306 h 70612"/>
                  <a:gd name="connsiteX3-55" fmla="*/ 27685 w 226544"/>
                  <a:gd name="connsiteY3-56" fmla="*/ 70612 h 70612"/>
                  <a:gd name="connsiteX4-57" fmla="*/ 0 w 226544"/>
                  <a:gd name="connsiteY4-58" fmla="*/ 35306 h 70612"/>
                  <a:gd name="connsiteX0-59" fmla="*/ 0 w 226544"/>
                  <a:gd name="connsiteY0-60" fmla="*/ 35306 h 70612"/>
                  <a:gd name="connsiteX1-61" fmla="*/ 27685 w 226544"/>
                  <a:gd name="connsiteY1-62" fmla="*/ 0 h 70612"/>
                  <a:gd name="connsiteX2-63" fmla="*/ 226544 w 226544"/>
                  <a:gd name="connsiteY2-64" fmla="*/ 35306 h 70612"/>
                  <a:gd name="connsiteX3-65" fmla="*/ 27685 w 226544"/>
                  <a:gd name="connsiteY3-66" fmla="*/ 70612 h 70612"/>
                  <a:gd name="connsiteX4-67" fmla="*/ 0 w 226544"/>
                  <a:gd name="connsiteY4-68" fmla="*/ 35306 h 70612"/>
                  <a:gd name="connsiteX0-69" fmla="*/ 0 w 226544"/>
                  <a:gd name="connsiteY0-70" fmla="*/ 35306 h 70612"/>
                  <a:gd name="connsiteX1-71" fmla="*/ 27685 w 226544"/>
                  <a:gd name="connsiteY1-72" fmla="*/ 0 h 70612"/>
                  <a:gd name="connsiteX2-73" fmla="*/ 226544 w 226544"/>
                  <a:gd name="connsiteY2-74" fmla="*/ 35306 h 70612"/>
                  <a:gd name="connsiteX3-75" fmla="*/ 27685 w 226544"/>
                  <a:gd name="connsiteY3-76" fmla="*/ 70612 h 70612"/>
                  <a:gd name="connsiteX4-77" fmla="*/ 0 w 226544"/>
                  <a:gd name="connsiteY4-78" fmla="*/ 35306 h 70612"/>
                  <a:gd name="connsiteX0-79" fmla="*/ 0 w 226544"/>
                  <a:gd name="connsiteY0-80" fmla="*/ 35306 h 70612"/>
                  <a:gd name="connsiteX1-81" fmla="*/ 27685 w 226544"/>
                  <a:gd name="connsiteY1-82" fmla="*/ 0 h 70612"/>
                  <a:gd name="connsiteX2-83" fmla="*/ 226544 w 226544"/>
                  <a:gd name="connsiteY2-84" fmla="*/ 35306 h 70612"/>
                  <a:gd name="connsiteX3-85" fmla="*/ 27685 w 226544"/>
                  <a:gd name="connsiteY3-86" fmla="*/ 70612 h 70612"/>
                  <a:gd name="connsiteX4-87" fmla="*/ 0 w 226544"/>
                  <a:gd name="connsiteY4-88" fmla="*/ 35306 h 70612"/>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226544" h="70612">
                    <a:moveTo>
                      <a:pt x="0" y="35306"/>
                    </a:moveTo>
                    <a:cubicBezTo>
                      <a:pt x="1521" y="15316"/>
                      <a:pt x="12805" y="4576"/>
                      <a:pt x="27685" y="0"/>
                    </a:cubicBezTo>
                    <a:lnTo>
                      <a:pt x="226544" y="35306"/>
                    </a:lnTo>
                    <a:lnTo>
                      <a:pt x="27685" y="70612"/>
                    </a:lnTo>
                    <a:cubicBezTo>
                      <a:pt x="11264" y="65009"/>
                      <a:pt x="1007" y="52726"/>
                      <a:pt x="0" y="35306"/>
                    </a:cubicBezTo>
                    <a:close/>
                  </a:path>
                </a:pathLst>
              </a:custGeom>
              <a:solidFill>
                <a:srgbClr val="4C504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52" name="Straight Connector 26"/>
              <p:cNvCxnSpPr/>
              <p:nvPr/>
            </p:nvCxnSpPr>
            <p:spPr>
              <a:xfrm>
                <a:off x="1374774" y="148664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53" name="Straight Connector 27"/>
              <p:cNvCxnSpPr/>
              <p:nvPr/>
            </p:nvCxnSpPr>
            <p:spPr>
              <a:xfrm>
                <a:off x="1374774" y="1562425"/>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54" name="Straight Connector 28"/>
              <p:cNvCxnSpPr/>
              <p:nvPr/>
            </p:nvCxnSpPr>
            <p:spPr>
              <a:xfrm>
                <a:off x="1374774" y="1638202"/>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55" name="Straight Connector 29"/>
              <p:cNvCxnSpPr/>
              <p:nvPr/>
            </p:nvCxnSpPr>
            <p:spPr>
              <a:xfrm>
                <a:off x="1374774" y="1713979"/>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56" name="Straight Connector 30"/>
              <p:cNvCxnSpPr/>
              <p:nvPr/>
            </p:nvCxnSpPr>
            <p:spPr>
              <a:xfrm>
                <a:off x="1374774" y="1789756"/>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57" name="Straight Connector 31"/>
              <p:cNvCxnSpPr/>
              <p:nvPr/>
            </p:nvCxnSpPr>
            <p:spPr>
              <a:xfrm>
                <a:off x="1374774" y="1865533"/>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58" name="Straight Connector 32"/>
              <p:cNvCxnSpPr/>
              <p:nvPr/>
            </p:nvCxnSpPr>
            <p:spPr>
              <a:xfrm>
                <a:off x="1374774" y="194130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sp>
          <p:nvSpPr>
            <p:cNvPr id="19" name="Trapezoid 5"/>
            <p:cNvSpPr/>
            <p:nvPr/>
          </p:nvSpPr>
          <p:spPr>
            <a:xfrm rot="16200000">
              <a:off x="1594832" y="5341831"/>
              <a:ext cx="695326" cy="59529"/>
            </a:xfrm>
            <a:prstGeom prst="trapezoid">
              <a:avLst>
                <a:gd name="adj" fmla="val 69837"/>
              </a:avLst>
            </a:prstGeom>
            <a:solidFill>
              <a:schemeClr val="accent2">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rapezoid 6"/>
            <p:cNvSpPr/>
            <p:nvPr/>
          </p:nvSpPr>
          <p:spPr>
            <a:xfrm rot="16200000">
              <a:off x="1594832" y="4439533"/>
              <a:ext cx="695326" cy="59529"/>
            </a:xfrm>
            <a:prstGeom prst="trapezoid">
              <a:avLst>
                <a:gd name="adj" fmla="val 69837"/>
              </a:avLst>
            </a:prstGeom>
            <a:solidFill>
              <a:schemeClr val="accent5">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rapezoid 7"/>
            <p:cNvSpPr/>
            <p:nvPr/>
          </p:nvSpPr>
          <p:spPr>
            <a:xfrm rot="16200000">
              <a:off x="1594832" y="3537234"/>
              <a:ext cx="695326" cy="59529"/>
            </a:xfrm>
            <a:prstGeom prst="trapezoid">
              <a:avLst>
                <a:gd name="adj" fmla="val 69837"/>
              </a:avLst>
            </a:prstGeom>
            <a:solidFill>
              <a:schemeClr val="accent4">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rapezoid 8"/>
            <p:cNvSpPr/>
            <p:nvPr/>
          </p:nvSpPr>
          <p:spPr>
            <a:xfrm rot="16200000">
              <a:off x="1594832" y="2634935"/>
              <a:ext cx="695326" cy="59529"/>
            </a:xfrm>
            <a:prstGeom prst="trapezoid">
              <a:avLst>
                <a:gd name="adj" fmla="val 69837"/>
              </a:avLst>
            </a:prstGeom>
            <a:solidFill>
              <a:schemeClr val="accent3">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Pentagon 9"/>
            <p:cNvSpPr/>
            <p:nvPr/>
          </p:nvSpPr>
          <p:spPr>
            <a:xfrm>
              <a:off x="1912729" y="2359899"/>
              <a:ext cx="3510756" cy="607219"/>
            </a:xfrm>
            <a:prstGeom prst="homePlate">
              <a:avLst>
                <a:gd name="adj" fmla="val 36274"/>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Pentagon 10"/>
            <p:cNvSpPr/>
            <p:nvPr/>
          </p:nvSpPr>
          <p:spPr>
            <a:xfrm>
              <a:off x="1912729" y="3262198"/>
              <a:ext cx="3510756" cy="607219"/>
            </a:xfrm>
            <a:prstGeom prst="homePlate">
              <a:avLst>
                <a:gd name="adj" fmla="val 36274"/>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Pentagon 11"/>
            <p:cNvSpPr/>
            <p:nvPr/>
          </p:nvSpPr>
          <p:spPr>
            <a:xfrm>
              <a:off x="1912729" y="4164497"/>
              <a:ext cx="3510756" cy="607219"/>
            </a:xfrm>
            <a:prstGeom prst="homePlate">
              <a:avLst>
                <a:gd name="adj" fmla="val 36274"/>
              </a:avLst>
            </a:prstGeom>
            <a:solidFill>
              <a:schemeClr val="accent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Pentagon 12"/>
            <p:cNvSpPr/>
            <p:nvPr/>
          </p:nvSpPr>
          <p:spPr>
            <a:xfrm>
              <a:off x="1912729" y="5066795"/>
              <a:ext cx="3510756" cy="607219"/>
            </a:xfrm>
            <a:prstGeom prst="homePlate">
              <a:avLst>
                <a:gd name="adj" fmla="val 36274"/>
              </a:avLst>
            </a:prstGeom>
            <a:solidFill>
              <a:schemeClr val="accent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Rectangle 33"/>
            <p:cNvSpPr/>
            <p:nvPr/>
          </p:nvSpPr>
          <p:spPr>
            <a:xfrm>
              <a:off x="2264174" y="2222016"/>
              <a:ext cx="3159311" cy="880045"/>
            </a:xfrm>
            <a:prstGeom prst="rect">
              <a:avLst/>
            </a:prstGeom>
          </p:spPr>
          <p:txBody>
            <a:bodyPr wrap="square">
              <a:spAutoFit/>
            </a:bodyPr>
            <a:lstStyle/>
            <a:p>
              <a:pPr algn="ctr">
                <a:lnSpc>
                  <a:spcPct val="120000"/>
                </a:lnSpc>
              </a:pPr>
              <a:r>
                <a:rPr lang="zh-CN" altLang="en-US" sz="2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基础教育进行了重点发展</a:t>
              </a:r>
              <a:endParaRPr lang="zh-CN" altLang="en-US" sz="2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Box 38"/>
            <p:cNvSpPr txBox="1"/>
            <p:nvPr/>
          </p:nvSpPr>
          <p:spPr>
            <a:xfrm>
              <a:off x="1944843" y="2478964"/>
              <a:ext cx="303613" cy="505773"/>
            </a:xfrm>
            <a:prstGeom prst="rect">
              <a:avLst/>
            </a:prstGeom>
            <a:noFill/>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a:t>
              </a:r>
              <a:endParaRPr 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Box 191"/>
            <p:cNvSpPr txBox="1"/>
            <p:nvPr/>
          </p:nvSpPr>
          <p:spPr>
            <a:xfrm>
              <a:off x="1944843" y="3381429"/>
              <a:ext cx="303613" cy="505773"/>
            </a:xfrm>
            <a:prstGeom prst="rect">
              <a:avLst/>
            </a:prstGeom>
            <a:noFill/>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3</a:t>
              </a:r>
              <a:endPar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Box 192"/>
            <p:cNvSpPr txBox="1"/>
            <p:nvPr/>
          </p:nvSpPr>
          <p:spPr>
            <a:xfrm>
              <a:off x="1944843" y="4265503"/>
              <a:ext cx="303613" cy="505773"/>
            </a:xfrm>
            <a:prstGeom prst="rect">
              <a:avLst/>
            </a:prstGeom>
            <a:noFill/>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a:t>
              </a:r>
              <a:endPar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193"/>
            <p:cNvSpPr txBox="1"/>
            <p:nvPr/>
          </p:nvSpPr>
          <p:spPr>
            <a:xfrm>
              <a:off x="1944843" y="5186362"/>
              <a:ext cx="303613" cy="505773"/>
            </a:xfrm>
            <a:prstGeom prst="rect">
              <a:avLst/>
            </a:prstGeom>
            <a:noFill/>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a:t>
              </a:r>
              <a:endPar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9" name="Rectangle 33"/>
          <p:cNvSpPr/>
          <p:nvPr/>
        </p:nvSpPr>
        <p:spPr>
          <a:xfrm>
            <a:off x="5549900" y="3597275"/>
            <a:ext cx="4737100" cy="607695"/>
          </a:xfrm>
          <a:prstGeom prst="rect">
            <a:avLst/>
          </a:prstGeom>
        </p:spPr>
        <p:txBody>
          <a:bodyPr wrap="square">
            <a:spAutoFit/>
          </a:bodyPr>
          <a:lstStyle/>
          <a:p>
            <a:pPr algn="ctr">
              <a:lnSpc>
                <a:spcPct val="120000"/>
              </a:lnSpc>
            </a:pPr>
            <a:r>
              <a:rPr lang="zh-CN" altLang="en-US" sz="2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基础教育实行公平优先导向</a:t>
            </a:r>
            <a:endParaRPr lang="zh-CN" altLang="en-US" sz="2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Rectangle 33"/>
          <p:cNvSpPr/>
          <p:nvPr/>
        </p:nvSpPr>
        <p:spPr>
          <a:xfrm>
            <a:off x="5428615" y="4301490"/>
            <a:ext cx="5166995" cy="977265"/>
          </a:xfrm>
          <a:prstGeom prst="rect">
            <a:avLst/>
          </a:prstGeom>
        </p:spPr>
        <p:txBody>
          <a:bodyPr wrap="square">
            <a:spAutoFit/>
          </a:bodyPr>
          <a:lstStyle/>
          <a:p>
            <a:pPr algn="ctr">
              <a:lnSpc>
                <a:spcPct val="120000"/>
              </a:lnSpc>
            </a:pPr>
            <a:r>
              <a:rPr lang="zh-CN" altLang="en-US"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基础教育突出强调了学生的全面发展</a:t>
            </a:r>
            <a:endParaRPr lang="zh-CN" altLang="en-US"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endParaRPr lang="zh-CN" altLang="en-US"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Rectangle 33"/>
          <p:cNvSpPr/>
          <p:nvPr/>
        </p:nvSpPr>
        <p:spPr>
          <a:xfrm>
            <a:off x="5480685" y="4896485"/>
            <a:ext cx="5086985" cy="534035"/>
          </a:xfrm>
          <a:prstGeom prst="rect">
            <a:avLst/>
          </a:prstGeom>
        </p:spPr>
        <p:txBody>
          <a:bodyPr wrap="square">
            <a:spAutoFit/>
          </a:bodyPr>
          <a:lstStyle/>
          <a:p>
            <a:pPr algn="ctr">
              <a:lnSpc>
                <a:spcPct val="120000"/>
              </a:lnSpc>
            </a:pPr>
            <a:r>
              <a:rPr lang="zh-CN" altLang="en-US"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基础教育法治保障日益增强</a:t>
            </a:r>
            <a:endParaRPr lang="zh-CN" altLang="en-US"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Pentagon 10"/>
          <p:cNvSpPr/>
          <p:nvPr/>
        </p:nvSpPr>
        <p:spPr>
          <a:xfrm>
            <a:off x="4906645" y="2441575"/>
            <a:ext cx="5756910" cy="419100"/>
          </a:xfrm>
          <a:prstGeom prst="homePlate">
            <a:avLst>
              <a:gd name="adj" fmla="val 36274"/>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r>
              <a:rPr lang="zh-CN" altLang="en-US" sz="2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基础教育得到全面普及</a:t>
            </a:r>
            <a:endParaRPr lang="en-US" sz="2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Pentagon 9"/>
          <p:cNvSpPr/>
          <p:nvPr/>
        </p:nvSpPr>
        <p:spPr>
          <a:xfrm>
            <a:off x="4906645" y="5553710"/>
            <a:ext cx="5756275" cy="419100"/>
          </a:xfrm>
          <a:prstGeom prst="homePlate">
            <a:avLst>
              <a:gd name="adj" fmla="val 36274"/>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r>
              <a:rPr lang="en-US" sz="2400">
                <a:latin typeface="Arial" panose="020B0604020202020204" pitchFamily="34" charset="0"/>
                <a:ea typeface="微软雅黑" panose="020B0503020204020204" pitchFamily="34" charset="-122"/>
                <a:cs typeface="+mn-ea"/>
                <a:sym typeface="Arial" panose="020B0604020202020204" pitchFamily="34" charset="0"/>
              </a:rPr>
              <a:t>基础教育教学改革不断探索创新</a:t>
            </a:r>
            <a:endParaRPr lang="en-US"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TextBox 38"/>
          <p:cNvSpPr txBox="1"/>
          <p:nvPr/>
        </p:nvSpPr>
        <p:spPr>
          <a:xfrm>
            <a:off x="4959305" y="2462795"/>
            <a:ext cx="497862" cy="349250"/>
          </a:xfrm>
          <a:prstGeom prst="rect">
            <a:avLst/>
          </a:prstGeom>
          <a:noFill/>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a:t>
            </a:r>
            <a:endParaRPr 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extBox 193"/>
          <p:cNvSpPr txBox="1"/>
          <p:nvPr/>
        </p:nvSpPr>
        <p:spPr>
          <a:xfrm>
            <a:off x="4959305" y="5653761"/>
            <a:ext cx="497862" cy="349250"/>
          </a:xfrm>
          <a:prstGeom prst="rect">
            <a:avLst/>
          </a:prstGeom>
          <a:noFill/>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a:t>
            </a:r>
            <a:endPar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fill="hold" grpId="0" nodeType="afterEffect" p14:presetBounceEnd="40000">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14:bounceEnd="40000">
                                          <p:cBhvr additive="base">
                                            <p:cTn id="7" dur="1000" fill="hold"/>
                                            <p:tgtEl>
                                              <p:spTgt spid="44"/>
                                            </p:tgtEl>
                                            <p:attrNameLst>
                                              <p:attrName>ppt_x</p:attrName>
                                            </p:attrNameLst>
                                          </p:cBhvr>
                                          <p:tavLst>
                                            <p:tav tm="0">
                                              <p:val>
                                                <p:strVal val="#ppt_x"/>
                                              </p:val>
                                            </p:tav>
                                            <p:tav tm="100000">
                                              <p:val>
                                                <p:strVal val="#ppt_x"/>
                                              </p:val>
                                            </p:tav>
                                          </p:tavLst>
                                        </p:anim>
                                        <p:anim calcmode="lin" valueType="num" p14:bounceEnd="40000">
                                          <p:cBhvr additive="base">
                                            <p:cTn id="8" dur="1000" fill="hold"/>
                                            <p:tgtEl>
                                              <p:spTgt spid="4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ppt_w</p:attrName>
                                            </p:attrNameLst>
                                          </p:cBhvr>
                                          <p:tavLst>
                                            <p:tav tm="0">
                                              <p:val>
                                                <p:fltVal val="0"/>
                                              </p:val>
                                            </p:tav>
                                            <p:tav tm="100000">
                                              <p:val>
                                                <p:strVal val="#ppt_w"/>
                                              </p:val>
                                            </p:tav>
                                          </p:tavLst>
                                        </p:anim>
                                        <p:anim calcmode="lin" valueType="num">
                                          <p:cBhvr>
                                            <p:cTn id="13" dur="500" fill="hold"/>
                                            <p:tgtEl>
                                              <p:spTgt spid="39"/>
                                            </p:tgtEl>
                                            <p:attrNameLst>
                                              <p:attrName>ppt_h</p:attrName>
                                            </p:attrNameLst>
                                          </p:cBhvr>
                                          <p:tavLst>
                                            <p:tav tm="0">
                                              <p:val>
                                                <p:fltVal val="0"/>
                                              </p:val>
                                            </p:tav>
                                            <p:tav tm="100000">
                                              <p:val>
                                                <p:strVal val="#ppt_h"/>
                                              </p:val>
                                            </p:tav>
                                          </p:tavLst>
                                        </p:anim>
                                        <p:animEffect transition="in" filter="fade">
                                          <p:cBhvr>
                                            <p:cTn id="14" dur="500"/>
                                            <p:tgtEl>
                                              <p:spTgt spid="39"/>
                                            </p:tgtEl>
                                          </p:cBhvr>
                                        </p:animEffect>
                                      </p:childTnLst>
                                    </p:cTn>
                                  </p:par>
                                </p:childTnLst>
                              </p:cTn>
                            </p:par>
                            <p:par>
                              <p:cTn id="15" fill="hold">
                                <p:stCondLst>
                                  <p:cond delay="1500"/>
                                </p:stCondLst>
                                <p:childTnLst>
                                  <p:par>
                                    <p:cTn id="16" presetID="22" presetClass="entr" presetSubtype="4" fill="hold" grpId="0" nodeType="after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down)">
                                          <p:cBhvr>
                                            <p:cTn id="18" dur="500"/>
                                            <p:tgtEl>
                                              <p:spTgt spid="38"/>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up)">
                                          <p:cBhvr>
                                            <p:cTn id="22" dur="500"/>
                                            <p:tgtEl>
                                              <p:spTgt spid="4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p:cTn id="32" dur="500" fill="hold"/>
                                            <p:tgtEl>
                                              <p:spTgt spid="43"/>
                                            </p:tgtEl>
                                            <p:attrNameLst>
                                              <p:attrName>ppt_w</p:attrName>
                                            </p:attrNameLst>
                                          </p:cBhvr>
                                          <p:tavLst>
                                            <p:tav tm="0">
                                              <p:val>
                                                <p:fltVal val="0"/>
                                              </p:val>
                                            </p:tav>
                                            <p:tav tm="100000">
                                              <p:val>
                                                <p:strVal val="#ppt_w"/>
                                              </p:val>
                                            </p:tav>
                                          </p:tavLst>
                                        </p:anim>
                                        <p:anim calcmode="lin" valueType="num">
                                          <p:cBhvr>
                                            <p:cTn id="33" dur="500" fill="hold"/>
                                            <p:tgtEl>
                                              <p:spTgt spid="43"/>
                                            </p:tgtEl>
                                            <p:attrNameLst>
                                              <p:attrName>ppt_h</p:attrName>
                                            </p:attrNameLst>
                                          </p:cBhvr>
                                          <p:tavLst>
                                            <p:tav tm="0">
                                              <p:val>
                                                <p:fltVal val="0"/>
                                              </p:val>
                                            </p:tav>
                                            <p:tav tm="100000">
                                              <p:val>
                                                <p:strVal val="#ppt_h"/>
                                              </p:val>
                                            </p:tav>
                                          </p:tavLst>
                                        </p:anim>
                                        <p:animEffect transition="in" filter="fade">
                                          <p:cBhvr>
                                            <p:cTn id="34" dur="500"/>
                                            <p:tgtEl>
                                              <p:spTgt spid="43"/>
                                            </p:tgtEl>
                                          </p:cBhvr>
                                        </p:animEffect>
                                      </p:childTnLst>
                                    </p:cTn>
                                  </p:par>
                                </p:childTnLst>
                              </p:cTn>
                            </p:par>
                            <p:par>
                              <p:cTn id="35" fill="hold">
                                <p:stCondLst>
                                  <p:cond delay="3000"/>
                                </p:stCondLst>
                                <p:childTnLst>
                                  <p:par>
                                    <p:cTn id="36" presetID="12" presetClass="entr" presetSubtype="4" fill="hold" grpId="0" nodeType="afterEffect">
                                      <p:stCondLst>
                                        <p:cond delay="0"/>
                                      </p:stCondLst>
                                      <p:iterate type="lt">
                                        <p:tmPct val="10000"/>
                                      </p:iterate>
                                      <p:childTnLst>
                                        <p:set>
                                          <p:cBhvr>
                                            <p:cTn id="37" dur="1" fill="hold">
                                              <p:stCondLst>
                                                <p:cond delay="0"/>
                                              </p:stCondLst>
                                            </p:cTn>
                                            <p:tgtEl>
                                              <p:spTgt spid="45"/>
                                            </p:tgtEl>
                                            <p:attrNameLst>
                                              <p:attrName>style.visibility</p:attrName>
                                            </p:attrNameLst>
                                          </p:cBhvr>
                                          <p:to>
                                            <p:strVal val="visible"/>
                                          </p:to>
                                        </p:set>
                                        <p:anim calcmode="lin" valueType="num">
                                          <p:cBhvr additive="base">
                                            <p:cTn id="38" dur="500"/>
                                            <p:tgtEl>
                                              <p:spTgt spid="45"/>
                                            </p:tgtEl>
                                            <p:attrNameLst>
                                              <p:attrName>ppt_y</p:attrName>
                                            </p:attrNameLst>
                                          </p:cBhvr>
                                          <p:tavLst>
                                            <p:tav tm="0">
                                              <p:val>
                                                <p:strVal val="#ppt_y+#ppt_h*1.125000"/>
                                              </p:val>
                                            </p:tav>
                                            <p:tav tm="100000">
                                              <p:val>
                                                <p:strVal val="#ppt_y"/>
                                              </p:val>
                                            </p:tav>
                                          </p:tavLst>
                                        </p:anim>
                                        <p:animEffect transition="in" filter="wipe(up)">
                                          <p:cBhvr>
                                            <p:cTn id="39" dur="500"/>
                                            <p:tgtEl>
                                              <p:spTgt spid="45"/>
                                            </p:tgtEl>
                                          </p:cBhvr>
                                        </p:animEffect>
                                      </p:childTnLst>
                                    </p:cTn>
                                  </p:par>
                                </p:childTnLst>
                              </p:cTn>
                            </p:par>
                            <p:par>
                              <p:cTn id="40" fill="hold">
                                <p:stCondLst>
                                  <p:cond delay="4150"/>
                                </p:stCondLst>
                                <p:childTnLst>
                                  <p:par>
                                    <p:cTn id="41" presetID="42" presetClass="entr" presetSubtype="0"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38" grpId="0" animBg="1"/>
          <p:bldP spid="39" grpId="0" animBg="1"/>
          <p:bldP spid="40" grpId="0" animBg="1"/>
          <p:bldP spid="41" grpId="0" animBg="1"/>
          <p:bldP spid="42" grpId="0" animBg="1"/>
          <p:bldP spid="43" grpId="0"/>
          <p:bldP spid="4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1000" fill="hold"/>
                                            <p:tgtEl>
                                              <p:spTgt spid="44"/>
                                            </p:tgtEl>
                                            <p:attrNameLst>
                                              <p:attrName>ppt_x</p:attrName>
                                            </p:attrNameLst>
                                          </p:cBhvr>
                                          <p:tavLst>
                                            <p:tav tm="0">
                                              <p:val>
                                                <p:strVal val="#ppt_x"/>
                                              </p:val>
                                            </p:tav>
                                            <p:tav tm="100000">
                                              <p:val>
                                                <p:strVal val="#ppt_x"/>
                                              </p:val>
                                            </p:tav>
                                          </p:tavLst>
                                        </p:anim>
                                        <p:anim calcmode="lin" valueType="num">
                                          <p:cBhvr additive="base">
                                            <p:cTn id="8" dur="1000" fill="hold"/>
                                            <p:tgtEl>
                                              <p:spTgt spid="4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ppt_w</p:attrName>
                                            </p:attrNameLst>
                                          </p:cBhvr>
                                          <p:tavLst>
                                            <p:tav tm="0">
                                              <p:val>
                                                <p:fltVal val="0"/>
                                              </p:val>
                                            </p:tav>
                                            <p:tav tm="100000">
                                              <p:val>
                                                <p:strVal val="#ppt_w"/>
                                              </p:val>
                                            </p:tav>
                                          </p:tavLst>
                                        </p:anim>
                                        <p:anim calcmode="lin" valueType="num">
                                          <p:cBhvr>
                                            <p:cTn id="13" dur="500" fill="hold"/>
                                            <p:tgtEl>
                                              <p:spTgt spid="39"/>
                                            </p:tgtEl>
                                            <p:attrNameLst>
                                              <p:attrName>ppt_h</p:attrName>
                                            </p:attrNameLst>
                                          </p:cBhvr>
                                          <p:tavLst>
                                            <p:tav tm="0">
                                              <p:val>
                                                <p:fltVal val="0"/>
                                              </p:val>
                                            </p:tav>
                                            <p:tav tm="100000">
                                              <p:val>
                                                <p:strVal val="#ppt_h"/>
                                              </p:val>
                                            </p:tav>
                                          </p:tavLst>
                                        </p:anim>
                                        <p:animEffect transition="in" filter="fade">
                                          <p:cBhvr>
                                            <p:cTn id="14" dur="500"/>
                                            <p:tgtEl>
                                              <p:spTgt spid="39"/>
                                            </p:tgtEl>
                                          </p:cBhvr>
                                        </p:animEffect>
                                      </p:childTnLst>
                                    </p:cTn>
                                  </p:par>
                                </p:childTnLst>
                              </p:cTn>
                            </p:par>
                            <p:par>
                              <p:cTn id="15" fill="hold">
                                <p:stCondLst>
                                  <p:cond delay="1500"/>
                                </p:stCondLst>
                                <p:childTnLst>
                                  <p:par>
                                    <p:cTn id="16" presetID="22" presetClass="entr" presetSubtype="4" fill="hold" grpId="0" nodeType="after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down)">
                                          <p:cBhvr>
                                            <p:cTn id="18" dur="500"/>
                                            <p:tgtEl>
                                              <p:spTgt spid="38"/>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up)">
                                          <p:cBhvr>
                                            <p:cTn id="22" dur="500"/>
                                            <p:tgtEl>
                                              <p:spTgt spid="4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p:cTn id="32" dur="500" fill="hold"/>
                                            <p:tgtEl>
                                              <p:spTgt spid="43"/>
                                            </p:tgtEl>
                                            <p:attrNameLst>
                                              <p:attrName>ppt_w</p:attrName>
                                            </p:attrNameLst>
                                          </p:cBhvr>
                                          <p:tavLst>
                                            <p:tav tm="0">
                                              <p:val>
                                                <p:fltVal val="0"/>
                                              </p:val>
                                            </p:tav>
                                            <p:tav tm="100000">
                                              <p:val>
                                                <p:strVal val="#ppt_w"/>
                                              </p:val>
                                            </p:tav>
                                          </p:tavLst>
                                        </p:anim>
                                        <p:anim calcmode="lin" valueType="num">
                                          <p:cBhvr>
                                            <p:cTn id="33" dur="500" fill="hold"/>
                                            <p:tgtEl>
                                              <p:spTgt spid="43"/>
                                            </p:tgtEl>
                                            <p:attrNameLst>
                                              <p:attrName>ppt_h</p:attrName>
                                            </p:attrNameLst>
                                          </p:cBhvr>
                                          <p:tavLst>
                                            <p:tav tm="0">
                                              <p:val>
                                                <p:fltVal val="0"/>
                                              </p:val>
                                            </p:tav>
                                            <p:tav tm="100000">
                                              <p:val>
                                                <p:strVal val="#ppt_h"/>
                                              </p:val>
                                            </p:tav>
                                          </p:tavLst>
                                        </p:anim>
                                        <p:animEffect transition="in" filter="fade">
                                          <p:cBhvr>
                                            <p:cTn id="34" dur="500"/>
                                            <p:tgtEl>
                                              <p:spTgt spid="43"/>
                                            </p:tgtEl>
                                          </p:cBhvr>
                                        </p:animEffect>
                                      </p:childTnLst>
                                    </p:cTn>
                                  </p:par>
                                </p:childTnLst>
                              </p:cTn>
                            </p:par>
                            <p:par>
                              <p:cTn id="35" fill="hold">
                                <p:stCondLst>
                                  <p:cond delay="3000"/>
                                </p:stCondLst>
                                <p:childTnLst>
                                  <p:par>
                                    <p:cTn id="36" presetID="12" presetClass="entr" presetSubtype="4" fill="hold" grpId="0" nodeType="afterEffect">
                                      <p:stCondLst>
                                        <p:cond delay="0"/>
                                      </p:stCondLst>
                                      <p:iterate type="lt">
                                        <p:tmPct val="10000"/>
                                      </p:iterate>
                                      <p:childTnLst>
                                        <p:set>
                                          <p:cBhvr>
                                            <p:cTn id="37" dur="1" fill="hold">
                                              <p:stCondLst>
                                                <p:cond delay="0"/>
                                              </p:stCondLst>
                                            </p:cTn>
                                            <p:tgtEl>
                                              <p:spTgt spid="45"/>
                                            </p:tgtEl>
                                            <p:attrNameLst>
                                              <p:attrName>style.visibility</p:attrName>
                                            </p:attrNameLst>
                                          </p:cBhvr>
                                          <p:to>
                                            <p:strVal val="visible"/>
                                          </p:to>
                                        </p:set>
                                        <p:anim calcmode="lin" valueType="num">
                                          <p:cBhvr additive="base">
                                            <p:cTn id="38" dur="500"/>
                                            <p:tgtEl>
                                              <p:spTgt spid="45"/>
                                            </p:tgtEl>
                                            <p:attrNameLst>
                                              <p:attrName>ppt_y</p:attrName>
                                            </p:attrNameLst>
                                          </p:cBhvr>
                                          <p:tavLst>
                                            <p:tav tm="0">
                                              <p:val>
                                                <p:strVal val="#ppt_y+#ppt_h*1.125000"/>
                                              </p:val>
                                            </p:tav>
                                            <p:tav tm="100000">
                                              <p:val>
                                                <p:strVal val="#ppt_y"/>
                                              </p:val>
                                            </p:tav>
                                          </p:tavLst>
                                        </p:anim>
                                        <p:animEffect transition="in" filter="wipe(up)">
                                          <p:cBhvr>
                                            <p:cTn id="39" dur="500"/>
                                            <p:tgtEl>
                                              <p:spTgt spid="45"/>
                                            </p:tgtEl>
                                          </p:cBhvr>
                                        </p:animEffect>
                                      </p:childTnLst>
                                    </p:cTn>
                                  </p:par>
                                </p:childTnLst>
                              </p:cTn>
                            </p:par>
                            <p:par>
                              <p:cTn id="40" fill="hold">
                                <p:stCondLst>
                                  <p:cond delay="4150"/>
                                </p:stCondLst>
                                <p:childTnLst>
                                  <p:par>
                                    <p:cTn id="41" presetID="42" presetClass="entr" presetSubtype="0"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38" grpId="0" animBg="1"/>
          <p:bldP spid="39" grpId="0" animBg="1"/>
          <p:bldP spid="40" grpId="0" animBg="1"/>
          <p:bldP spid="41" grpId="0" animBg="1"/>
          <p:bldP spid="42" grpId="0" animBg="1"/>
          <p:bldP spid="43" grpId="0"/>
          <p:bldP spid="45"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8"/>
          <p:cNvSpPr/>
          <p:nvPr/>
        </p:nvSpPr>
        <p:spPr bwMode="auto">
          <a:xfrm>
            <a:off x="1569436" y="1085107"/>
            <a:ext cx="3434692" cy="283735"/>
          </a:xfrm>
          <a:custGeom>
            <a:avLst/>
            <a:gdLst>
              <a:gd name="T0" fmla="*/ 0 w 230"/>
              <a:gd name="T1" fmla="*/ 0 h 17"/>
              <a:gd name="T2" fmla="*/ 211 w 230"/>
              <a:gd name="T3" fmla="*/ 0 h 17"/>
              <a:gd name="T4" fmla="*/ 230 w 230"/>
              <a:gd name="T5" fmla="*/ 17 h 17"/>
              <a:gd name="T6" fmla="*/ 0 w 230"/>
              <a:gd name="T7" fmla="*/ 17 h 17"/>
              <a:gd name="T8" fmla="*/ 0 w 230"/>
              <a:gd name="T9" fmla="*/ 0 h 17"/>
            </a:gdLst>
            <a:ahLst/>
            <a:cxnLst>
              <a:cxn ang="0">
                <a:pos x="T0" y="T1"/>
              </a:cxn>
              <a:cxn ang="0">
                <a:pos x="T2" y="T3"/>
              </a:cxn>
              <a:cxn ang="0">
                <a:pos x="T4" y="T5"/>
              </a:cxn>
              <a:cxn ang="0">
                <a:pos x="T6" y="T7"/>
              </a:cxn>
              <a:cxn ang="0">
                <a:pos x="T8" y="T9"/>
              </a:cxn>
            </a:cxnLst>
            <a:rect l="0" t="0" r="r" b="b"/>
            <a:pathLst>
              <a:path w="230" h="17">
                <a:moveTo>
                  <a:pt x="0" y="0"/>
                </a:moveTo>
                <a:lnTo>
                  <a:pt x="211" y="0"/>
                </a:lnTo>
                <a:lnTo>
                  <a:pt x="230" y="17"/>
                </a:lnTo>
                <a:lnTo>
                  <a:pt x="0" y="17"/>
                </a:lnTo>
                <a:lnTo>
                  <a:pt x="0" y="0"/>
                </a:lnTo>
              </a:path>
            </a:pathLst>
          </a:custGeom>
          <a:solidFill>
            <a:schemeClr val="tx1">
              <a:lumMod val="50000"/>
              <a:lumOff val="50000"/>
            </a:schemeClr>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128572" tIns="64286" rIns="128572" bIns="64286" numCol="1" anchor="t" anchorCtr="0" compatLnSpc="1"/>
          <a:lstStyle/>
          <a:p>
            <a:endParaRPr lang="zh-CN" altLang="en-US"/>
          </a:p>
        </p:txBody>
      </p:sp>
      <p:sp>
        <p:nvSpPr>
          <p:cNvPr id="39" name="Freeform 10"/>
          <p:cNvSpPr/>
          <p:nvPr/>
        </p:nvSpPr>
        <p:spPr bwMode="auto">
          <a:xfrm>
            <a:off x="1569957" y="1441604"/>
            <a:ext cx="9975541" cy="4940481"/>
          </a:xfrm>
          <a:custGeom>
            <a:avLst/>
            <a:gdLst>
              <a:gd name="T0" fmla="*/ 660 w 668"/>
              <a:gd name="T1" fmla="*/ 0 h 331"/>
              <a:gd name="T2" fmla="*/ 8 w 668"/>
              <a:gd name="T3" fmla="*/ 0 h 331"/>
              <a:gd name="T4" fmla="*/ 0 w 668"/>
              <a:gd name="T5" fmla="*/ 9 h 331"/>
              <a:gd name="T6" fmla="*/ 0 w 668"/>
              <a:gd name="T7" fmla="*/ 323 h 331"/>
              <a:gd name="T8" fmla="*/ 8 w 668"/>
              <a:gd name="T9" fmla="*/ 331 h 331"/>
              <a:gd name="T10" fmla="*/ 660 w 668"/>
              <a:gd name="T11" fmla="*/ 331 h 331"/>
              <a:gd name="T12" fmla="*/ 668 w 668"/>
              <a:gd name="T13" fmla="*/ 323 h 331"/>
              <a:gd name="T14" fmla="*/ 668 w 668"/>
              <a:gd name="T15" fmla="*/ 9 h 331"/>
              <a:gd name="T16" fmla="*/ 660 w 668"/>
              <a:gd name="T17"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 h="331">
                <a:moveTo>
                  <a:pt x="660" y="0"/>
                </a:moveTo>
                <a:lnTo>
                  <a:pt x="8" y="0"/>
                </a:lnTo>
                <a:cubicBezTo>
                  <a:pt x="4" y="0"/>
                  <a:pt x="0" y="4"/>
                  <a:pt x="0" y="9"/>
                </a:cubicBezTo>
                <a:lnTo>
                  <a:pt x="0" y="323"/>
                </a:lnTo>
                <a:cubicBezTo>
                  <a:pt x="0" y="327"/>
                  <a:pt x="4" y="331"/>
                  <a:pt x="8" y="331"/>
                </a:cubicBezTo>
                <a:lnTo>
                  <a:pt x="660" y="331"/>
                </a:lnTo>
                <a:cubicBezTo>
                  <a:pt x="665" y="331"/>
                  <a:pt x="668" y="327"/>
                  <a:pt x="668" y="323"/>
                </a:cubicBezTo>
                <a:lnTo>
                  <a:pt x="668" y="9"/>
                </a:lnTo>
                <a:cubicBezTo>
                  <a:pt x="668" y="4"/>
                  <a:pt x="665" y="0"/>
                  <a:pt x="660" y="0"/>
                </a:cubicBezTo>
              </a:path>
            </a:pathLst>
          </a:custGeom>
          <a:solidFill>
            <a:srgbClr val="FFFFFF">
              <a:alpha val="85098"/>
            </a:srgbClr>
          </a:solidFill>
          <a:ln w="12700">
            <a:solidFill>
              <a:schemeClr val="accent2"/>
            </a:solidFill>
            <a:prstDash val="solid"/>
            <a:round/>
          </a:ln>
          <a:effectLst>
            <a:outerShdw blurRad="190500" dist="228600" dir="2700000" algn="ctr">
              <a:srgbClr val="000000">
                <a:alpha val="30000"/>
              </a:srgbClr>
            </a:outerShdw>
          </a:effectLst>
        </p:spPr>
        <p:txBody>
          <a:bodyPr vert="horz" wrap="square" lIns="128572" tIns="64286" rIns="128572" bIns="64286" numCol="1" anchor="t" anchorCtr="0" compatLnSpc="1"/>
          <a:lstStyle/>
          <a:p>
            <a:endParaRPr lang="zh-CN" altLang="en-US" sz="2400" b="1"/>
          </a:p>
          <a:p>
            <a:r>
              <a:rPr lang="en-US" altLang="zh-CN" sz="2400" b="1"/>
              <a:t>1.</a:t>
            </a:r>
            <a:r>
              <a:rPr lang="zh-CN" altLang="en-US" sz="2400" b="1"/>
              <a:t>基础教育得到全面普及</a:t>
            </a:r>
            <a:endParaRPr lang="zh-CN" altLang="en-US" sz="2400"/>
          </a:p>
          <a:p>
            <a:pPr indent="457200" eaLnBrk="1" latinLnBrk="0" hangingPunct="1">
              <a:extLst>
                <a:ext uri="{35155182-B16C-46BC-9424-99874614C6A1}">
                  <wpsdc:indentchars xmlns:wpsdc="http://www.wps.cn/officeDocument/2017/drawingmlCustomData" val="200" checksum="59296752"/>
                </a:ext>
              </a:extLst>
            </a:pPr>
            <a:endParaRPr lang="zh-CN" altLang="en-US"/>
          </a:p>
          <a:p>
            <a:pPr indent="457200" eaLnBrk="1" latinLnBrk="0" hangingPunct="1">
              <a:extLst>
                <a:ext uri="{35155182-B16C-46BC-9424-99874614C6A1}">
                  <wpsdc:indentchars xmlns:wpsdc="http://www.wps.cn/officeDocument/2017/drawingmlCustomData" val="200" checksum="59296752"/>
                </a:ext>
              </a:extLst>
            </a:pPr>
            <a:r>
              <a:rPr lang="zh-CN" altLang="en-US" b="1"/>
              <a:t>七十年来</a:t>
            </a:r>
            <a:r>
              <a:rPr lang="zh-CN" altLang="en-US"/>
              <a:t>，基础教育基本政策首先是全面普及各个阶段的教育。七十年来，分别分阶段提出了小学教育、义务教育、高中教育、学前教育的普及目标及其政策要求，并加以逐步实施。</a:t>
            </a:r>
            <a:endParaRPr lang="zh-CN" altLang="en-US"/>
          </a:p>
          <a:p>
            <a:pPr indent="457200" eaLnBrk="1" latinLnBrk="0" hangingPunct="1">
              <a:extLst>
                <a:ext uri="{35155182-B16C-46BC-9424-99874614C6A1}">
                  <wpsdc:indentchars xmlns:wpsdc="http://www.wps.cn/officeDocument/2017/drawingmlCustomData" val="200" checksum="59296752"/>
                </a:ext>
              </a:extLst>
            </a:pPr>
            <a:r>
              <a:rPr lang="zh-CN" altLang="en-US" b="1"/>
              <a:t>1956年</a:t>
            </a:r>
            <a:r>
              <a:rPr lang="zh-CN" altLang="en-US"/>
              <a:t>，最高国务会议通过的《1956——1967年农业发展规划纲要（草案）》和中国共产党八大政治报告提出，12年内普及小学义务教育。</a:t>
            </a:r>
            <a:endParaRPr lang="zh-CN" altLang="en-US"/>
          </a:p>
          <a:p>
            <a:pPr indent="457200" eaLnBrk="1" latinLnBrk="0" hangingPunct="1">
              <a:extLst>
                <a:ext uri="{35155182-B16C-46BC-9424-99874614C6A1}">
                  <wpsdc:indentchars xmlns:wpsdc="http://www.wps.cn/officeDocument/2017/drawingmlCustomData" val="200" checksum="59296752"/>
                </a:ext>
              </a:extLst>
            </a:pPr>
            <a:r>
              <a:rPr lang="zh-CN" altLang="en-US" b="1"/>
              <a:t>1980年</a:t>
            </a:r>
            <a:r>
              <a:rPr lang="zh-CN" altLang="en-US"/>
              <a:t>中共中央、国务院下发了《关于普及小学教育若干问题的决定》。</a:t>
            </a:r>
            <a:endParaRPr lang="zh-CN" altLang="en-US"/>
          </a:p>
          <a:p>
            <a:pPr indent="457200" eaLnBrk="1" latinLnBrk="0" hangingPunct="1">
              <a:extLst>
                <a:ext uri="{35155182-B16C-46BC-9424-99874614C6A1}">
                  <wpsdc:indentchars xmlns:wpsdc="http://www.wps.cn/officeDocument/2017/drawingmlCustomData" val="200" checksum="59296752"/>
                </a:ext>
              </a:extLst>
            </a:pPr>
            <a:r>
              <a:rPr lang="zh-CN" altLang="en-US" b="1"/>
              <a:t>1993年</a:t>
            </a:r>
            <a:r>
              <a:rPr lang="zh-CN" altLang="en-US"/>
              <a:t>《中国教育改革和发展纲要》提出了在全国实现“两基”目标：基本普及九年义务教育，基本扫除青壮年文盲，经过长期的努力后，在2000年得以全面实现。</a:t>
            </a:r>
            <a:endParaRPr lang="zh-CN" altLang="en-US"/>
          </a:p>
          <a:p>
            <a:pPr indent="457200" eaLnBrk="1" latinLnBrk="0" hangingPunct="1">
              <a:extLst>
                <a:ext uri="{35155182-B16C-46BC-9424-99874614C6A1}">
                  <wpsdc:indentchars xmlns:wpsdc="http://www.wps.cn/officeDocument/2017/drawingmlCustomData" val="200" checksum="59296752"/>
                </a:ext>
              </a:extLst>
            </a:pPr>
            <a:r>
              <a:rPr lang="zh-CN" altLang="en-US" b="1"/>
              <a:t>2010年</a:t>
            </a:r>
            <a:r>
              <a:rPr lang="zh-CN" altLang="en-US"/>
              <a:t>《国家中长期教育改革与发展规划纲要（2010-2020) 》（简称《教育规划纲要》）、</a:t>
            </a:r>
            <a:r>
              <a:rPr lang="zh-CN" altLang="en-US" b="1"/>
              <a:t>2017年</a:t>
            </a:r>
            <a:r>
              <a:rPr lang="zh-CN" altLang="en-US"/>
              <a:t>教育部、国家发展改革委、财政部、人力资源社会保障部等四部门印发《高中阶段教育普及攻坚计划（2017-2020年）》的通知进一步提出了加快普及高中阶段的要求，目前正在全面实现。</a:t>
            </a:r>
            <a:endParaRPr lang="zh-CN" altLang="en-US"/>
          </a:p>
          <a:p>
            <a:pPr indent="457200" eaLnBrk="1" latinLnBrk="0" hangingPunct="1">
              <a:extLst>
                <a:ext uri="{35155182-B16C-46BC-9424-99874614C6A1}">
                  <wpsdc:indentchars xmlns:wpsdc="http://www.wps.cn/officeDocument/2017/drawingmlCustomData" val="200" checksum="59296752"/>
                </a:ext>
              </a:extLst>
            </a:pPr>
            <a:endParaRPr lang="zh-CN" altLang="en-US"/>
          </a:p>
          <a:p>
            <a:pPr indent="457200" eaLnBrk="1" latinLnBrk="0" hangingPunct="1">
              <a:extLst>
                <a:ext uri="{35155182-B16C-46BC-9424-99874614C6A1}">
                  <wpsdc:indentchars xmlns:wpsdc="http://www.wps.cn/officeDocument/2017/drawingmlCustomData" val="200" checksum="59296752"/>
                </a:ext>
              </a:extLst>
            </a:pPr>
            <a:r>
              <a:rPr lang="zh-CN" altLang="en-US"/>
              <a:t>中小学民族教育、特殊教育也得到了迅速的发展。基础教育的全面普及使人民群众基本的受教育权利得以最大实现，极大提高了中华民族的思想道德和科学文化素质。</a:t>
            </a:r>
            <a:endParaRPr lang="zh-CN" altLang="en-US"/>
          </a:p>
        </p:txBody>
      </p:sp>
      <p:sp>
        <p:nvSpPr>
          <p:cNvPr id="40" name="Freeform 11"/>
          <p:cNvSpPr/>
          <p:nvPr/>
        </p:nvSpPr>
        <p:spPr bwMode="auto">
          <a:xfrm>
            <a:off x="10872970" y="5473050"/>
            <a:ext cx="821340" cy="836272"/>
          </a:xfrm>
          <a:custGeom>
            <a:avLst/>
            <a:gdLst>
              <a:gd name="T0" fmla="*/ 55 w 55"/>
              <a:gd name="T1" fmla="*/ 0 h 56"/>
              <a:gd name="T2" fmla="*/ 0 w 55"/>
              <a:gd name="T3" fmla="*/ 56 h 56"/>
              <a:gd name="T4" fmla="*/ 3 w 55"/>
              <a:gd name="T5" fmla="*/ 56 h 56"/>
              <a:gd name="T6" fmla="*/ 49 w 55"/>
              <a:gd name="T7" fmla="*/ 56 h 56"/>
              <a:gd name="T8" fmla="*/ 55 w 55"/>
              <a:gd name="T9" fmla="*/ 50 h 56"/>
              <a:gd name="T10" fmla="*/ 55 w 55"/>
              <a:gd name="T11" fmla="*/ 2 h 56"/>
              <a:gd name="T12" fmla="*/ 55 w 55"/>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55" h="56">
                <a:moveTo>
                  <a:pt x="55" y="0"/>
                </a:moveTo>
                <a:cubicBezTo>
                  <a:pt x="37" y="19"/>
                  <a:pt x="19" y="37"/>
                  <a:pt x="0" y="56"/>
                </a:cubicBezTo>
                <a:cubicBezTo>
                  <a:pt x="1" y="56"/>
                  <a:pt x="2" y="56"/>
                  <a:pt x="3" y="56"/>
                </a:cubicBezTo>
                <a:lnTo>
                  <a:pt x="49" y="56"/>
                </a:lnTo>
                <a:cubicBezTo>
                  <a:pt x="52" y="56"/>
                  <a:pt x="55" y="51"/>
                  <a:pt x="55" y="50"/>
                </a:cubicBezTo>
                <a:lnTo>
                  <a:pt x="55" y="2"/>
                </a:lnTo>
                <a:lnTo>
                  <a:pt x="55" y="0"/>
                </a:lnTo>
              </a:path>
            </a:pathLst>
          </a:custGeom>
          <a:solidFill>
            <a:schemeClr val="accent2"/>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128572" tIns="64286" rIns="128572" bIns="64286" numCol="1" anchor="t" anchorCtr="0" compatLnSpc="1"/>
          <a:lstStyle/>
          <a:p>
            <a:endParaRPr lang="zh-CN" altLang="en-US"/>
          </a:p>
        </p:txBody>
      </p:sp>
      <p:sp>
        <p:nvSpPr>
          <p:cNvPr id="42" name="燕尾形 41"/>
          <p:cNvSpPr/>
          <p:nvPr/>
        </p:nvSpPr>
        <p:spPr>
          <a:xfrm>
            <a:off x="11364316" y="6003439"/>
            <a:ext cx="202497" cy="202497"/>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TextBox 193"/>
          <p:cNvSpPr txBox="1"/>
          <p:nvPr/>
        </p:nvSpPr>
        <p:spPr>
          <a:xfrm>
            <a:off x="4959305" y="5653761"/>
            <a:ext cx="497862" cy="349250"/>
          </a:xfrm>
          <a:prstGeom prst="rect">
            <a:avLst/>
          </a:prstGeom>
          <a:noFill/>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a:t>
            </a:r>
            <a:endPar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down)">
                                      <p:cBhvr>
                                        <p:cTn id="13" dur="500"/>
                                        <p:tgtEl>
                                          <p:spTgt spid="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P spid="39" grpId="0" bldLvl="0" animBg="1"/>
      <p:bldP spid="40" grpId="0" bldLvl="0" animBg="1"/>
      <p:bldP spid="42" grpId="0" bldLvl="0" animBg="1"/>
    </p:bldLst>
  </p:timing>
</p:sld>
</file>

<file path=ppt/tags/tag1.xml><?xml version="1.0" encoding="utf-8"?>
<p:tagLst xmlns:p="http://schemas.openxmlformats.org/presentationml/2006/main">
  <p:tag name="MH" val="20170722214156"/>
  <p:tag name="MH_LIBRARY" val="GRAPHIC"/>
  <p:tag name="MH_TYPE" val="Other"/>
  <p:tag name="MH_ORDER" val="21"/>
</p:tagLst>
</file>

<file path=ppt/tags/tag2.xml><?xml version="1.0" encoding="utf-8"?>
<p:tagLst xmlns:p="http://schemas.openxmlformats.org/presentationml/2006/main">
  <p:tag name="MH" val="20170722214156"/>
  <p:tag name="MH_LIBRARY" val="GRAPHIC"/>
  <p:tag name="MH_TYPE" val="Other"/>
  <p:tag name="MH_ORDER" val="21"/>
</p:tagLst>
</file>

<file path=ppt/tags/tag3.xml><?xml version="1.0" encoding="utf-8"?>
<p:tagLst xmlns:p="http://schemas.openxmlformats.org/presentationml/2006/main">
  <p:tag name="MH" val="20170722214156"/>
  <p:tag name="MH_LIBRARY" val="GRAPHIC"/>
  <p:tag name="MH_TYPE" val="Other"/>
  <p:tag name="MH_ORDER" val="21"/>
</p:tagLst>
</file>

<file path=ppt/tags/tag4.xml><?xml version="1.0" encoding="utf-8"?>
<p:tagLst xmlns:p="http://schemas.openxmlformats.org/presentationml/2006/main">
  <p:tag name="MH" val="20170722214156"/>
  <p:tag name="MH_LIBRARY" val="GRAPHIC"/>
  <p:tag name="MH_TYPE" val="Other"/>
  <p:tag name="MH_ORDER" val="21"/>
</p:tagLst>
</file>

<file path=ppt/tags/tag5.xml><?xml version="1.0" encoding="utf-8"?>
<p:tagLst xmlns:p="http://schemas.openxmlformats.org/presentationml/2006/main">
  <p:tag name="MH" val="20170722214156"/>
  <p:tag name="MH_LIBRARY" val="GRAPHIC"/>
  <p:tag name="MH_TYPE" val="Other"/>
  <p:tag name="MH_ORDER" val="21"/>
</p:tagLst>
</file>

<file path=ppt/tags/tag6.xml><?xml version="1.0" encoding="utf-8"?>
<p:tagLst xmlns:p="http://schemas.openxmlformats.org/presentationml/2006/main">
  <p:tag name="MH" val="20170722214156"/>
  <p:tag name="MH_LIBRARY" val="GRAPHIC"/>
  <p:tag name="MH_TYPE" val="Other"/>
  <p:tag name="MH_ORDER" val="21"/>
</p:tagLst>
</file>

<file path=ppt/tags/tag7.xml><?xml version="1.0" encoding="utf-8"?>
<p:tagLst xmlns:p="http://schemas.openxmlformats.org/presentationml/2006/main">
  <p:tag name="MH" val="20170722214156"/>
  <p:tag name="MH_LIBRARY" val="GRAPHIC"/>
  <p:tag name="MH_TYPE" val="Other"/>
  <p:tag name="MH_ORDER" val="21"/>
</p:tagLst>
</file>

<file path=ppt/tags/tag8.xml><?xml version="1.0" encoding="utf-8"?>
<p:tagLst xmlns:p="http://schemas.openxmlformats.org/presentationml/2006/main">
  <p:tag name="MH" val="20170722214156"/>
  <p:tag name="MH_LIBRARY" val="GRAPHIC"/>
  <p:tag name="MH_TYPE" val="Other"/>
  <p:tag name="MH_ORDER" val="21"/>
</p:tagLst>
</file>

<file path=ppt/tags/tag9.xml><?xml version="1.0" encoding="utf-8"?>
<p:tagLst xmlns:p="http://schemas.openxmlformats.org/presentationml/2006/main">
  <p:tag name="ISPRING_ULTRA_SCORM_COURSE_ID" val="0DB56E43-E9C2-487A-8F01-4036EF1FC54E"/>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PRESENTATION_TITLE" val="410"/>
</p:tagLst>
</file>

<file path=ppt/theme/theme1.xml><?xml version="1.0" encoding="utf-8"?>
<a:theme xmlns:a="http://schemas.openxmlformats.org/drawingml/2006/main" name="第一PPT，www.1ppt.com">
  <a:themeElements>
    <a:clrScheme name="自定义 188">
      <a:dk1>
        <a:sysClr val="windowText" lastClr="000000"/>
      </a:dk1>
      <a:lt1>
        <a:sysClr val="window" lastClr="FFFFFF"/>
      </a:lt1>
      <a:dk2>
        <a:srgbClr val="44546A"/>
      </a:dk2>
      <a:lt2>
        <a:srgbClr val="E7E6E6"/>
      </a:lt2>
      <a:accent1>
        <a:srgbClr val="1471AE"/>
      </a:accent1>
      <a:accent2>
        <a:srgbClr val="36B8F6"/>
      </a:accent2>
      <a:accent3>
        <a:srgbClr val="1471AE"/>
      </a:accent3>
      <a:accent4>
        <a:srgbClr val="36B8F6"/>
      </a:accent4>
      <a:accent5>
        <a:srgbClr val="1471AE"/>
      </a:accent5>
      <a:accent6>
        <a:srgbClr val="36B8F6"/>
      </a:accent6>
      <a:hlink>
        <a:srgbClr val="1471AE"/>
      </a:hlink>
      <a:folHlink>
        <a:srgbClr val="36B8F6"/>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6780</Words>
  <Application>WPS 演示</Application>
  <PresentationFormat>自定义</PresentationFormat>
  <Paragraphs>290</Paragraphs>
  <Slides>32</Slides>
  <Notes>19</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32</vt:i4>
      </vt:variant>
    </vt:vector>
  </HeadingPairs>
  <TitlesOfParts>
    <vt:vector size="53" baseType="lpstr">
      <vt:lpstr>Arial</vt:lpstr>
      <vt:lpstr>宋体</vt:lpstr>
      <vt:lpstr>Wingdings</vt:lpstr>
      <vt:lpstr>Calibri</vt:lpstr>
      <vt:lpstr>Calibri</vt:lpstr>
      <vt:lpstr>Agency FB</vt:lpstr>
      <vt:lpstr>Malgun Gothic</vt:lpstr>
      <vt:lpstr>微软雅黑</vt:lpstr>
      <vt:lpstr>Kozuka Gothic Pro M</vt:lpstr>
      <vt:lpstr>MS UI Gothic</vt:lpstr>
      <vt:lpstr>Impact</vt:lpstr>
      <vt:lpstr>Franklin Gothic Medium</vt:lpstr>
      <vt:lpstr>Arial</vt:lpstr>
      <vt:lpstr>方正黑体简体</vt:lpstr>
      <vt:lpstr>等线</vt:lpstr>
      <vt:lpstr>Arial Unicode MS</vt:lpstr>
      <vt:lpstr>等线 Light</vt:lpstr>
      <vt:lpstr>黑体</vt:lpstr>
      <vt:lpstr>楷体</vt:lpstr>
      <vt:lpstr>叶根友毛笔行书2.0版</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工作总结</dc:title>
  <dc:creator/>
  <cp:keywords>www.1ppt.com</cp:keywords>
  <cp:lastModifiedBy>Juty</cp:lastModifiedBy>
  <cp:revision>6</cp:revision>
  <dcterms:created xsi:type="dcterms:W3CDTF">2016-10-17T14:00:00Z</dcterms:created>
  <dcterms:modified xsi:type="dcterms:W3CDTF">2019-09-16T08:33:50Z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2052-11.1.0.8986</vt:lpwstr>
  </property>
</Properties>
</file>