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1" r:id="rId12"/>
    <p:sldId id="282" r:id="rId13"/>
    <p:sldId id="283" r:id="rId14"/>
    <p:sldId id="284" r:id="rId15"/>
    <p:sldId id="285" r:id="rId16"/>
    <p:sldId id="286" r:id="rId17"/>
    <p:sldId id="287" r:id="rId18"/>
    <p:sldId id="279" r:id="rId19"/>
    <p:sldId id="27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D27217D-5CAD-465C-9AF8-2532B7D710BA}" type="datetimeFigureOut">
              <a:rPr lang="zh-CN" altLang="en-US" smtClean="0"/>
              <a:pPr/>
              <a:t>2019/12/25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905DBAF-74C7-4753-85FC-3370448C9AE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7217D-5CAD-465C-9AF8-2532B7D710BA}" type="datetimeFigureOut">
              <a:rPr lang="zh-CN" altLang="en-US" smtClean="0"/>
              <a:pPr/>
              <a:t>2019/12/25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5DBAF-74C7-4753-85FC-3370448C9AE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zh-CN" altLang="en-US" b="1" dirty="0"/>
              <a:t> </a:t>
            </a:r>
            <a:r>
              <a:rPr lang="zh-CN" altLang="en-US" sz="4000" b="1" dirty="0" smtClean="0"/>
              <a:t>新时代家庭教育</a:t>
            </a:r>
            <a:r>
              <a:rPr lang="zh-CN" altLang="en-US" sz="4000" b="1" dirty="0"/>
              <a:t>的新</a:t>
            </a:r>
            <a:r>
              <a:rPr lang="zh-CN" altLang="en-US" sz="4000" b="1" dirty="0" smtClean="0"/>
              <a:t>要求</a:t>
            </a:r>
            <a:r>
              <a:rPr lang="en-US" altLang="zh-CN" sz="4000" b="1" dirty="0" smtClean="0"/>
              <a:t/>
            </a:r>
            <a:br>
              <a:rPr lang="en-US" altLang="zh-CN" sz="4000" b="1" dirty="0" smtClean="0"/>
            </a:br>
            <a:r>
              <a:rPr lang="zh-CN" altLang="en-US" sz="4000" b="1" dirty="0" smtClean="0"/>
              <a:t>与新举措</a:t>
            </a:r>
            <a:r>
              <a:rPr lang="zh-CN" altLang="en-US" dirty="0"/>
              <a:t/>
            </a:r>
            <a:br>
              <a:rPr lang="zh-CN" altLang="en-US" dirty="0"/>
            </a:br>
            <a:endParaRPr lang="zh-CN" altLang="en-US" dirty="0"/>
          </a:p>
        </p:txBody>
      </p:sp>
      <p:sp>
        <p:nvSpPr>
          <p:cNvPr id="3" name="副标题 2"/>
          <p:cNvSpPr>
            <a:spLocks noGrp="1"/>
          </p:cNvSpPr>
          <p:nvPr>
            <p:ph type="subTitle" idx="1"/>
          </p:nvPr>
        </p:nvSpPr>
        <p:spPr/>
        <p:txBody>
          <a:bodyPr/>
          <a:lstStyle/>
          <a:p>
            <a:r>
              <a:rPr lang="zh-CN" altLang="en-US" dirty="0" smtClean="0">
                <a:solidFill>
                  <a:schemeClr val="tx1"/>
                </a:solidFill>
              </a:rPr>
              <a:t>傅</a:t>
            </a:r>
            <a:r>
              <a:rPr lang="zh-CN" altLang="en-US" dirty="0">
                <a:solidFill>
                  <a:schemeClr val="tx1"/>
                </a:solidFill>
              </a:rPr>
              <a:t>国亮</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b="1" dirty="0" smtClean="0"/>
              <a:t>4</a:t>
            </a:r>
            <a:r>
              <a:rPr lang="zh-CN" altLang="en-US" b="1" dirty="0" smtClean="0"/>
              <a:t>、教育部门成为家庭教育的主要责任单位</a:t>
            </a:r>
            <a:r>
              <a:rPr lang="zh-CN" altLang="en-US" dirty="0" smtClean="0"/>
              <a:t>。总书记对教育部门提出了新要求。教育界迅速作出反应。</a:t>
            </a:r>
            <a:endParaRPr lang="en-US" altLang="zh-CN" dirty="0" smtClean="0"/>
          </a:p>
          <a:p>
            <a:r>
              <a:rPr lang="zh-CN" altLang="en-US" dirty="0" smtClean="0"/>
              <a:t>北京市教委</a:t>
            </a:r>
            <a:r>
              <a:rPr lang="en-US" altLang="zh-CN" dirty="0" smtClean="0"/>
              <a:t>10</a:t>
            </a:r>
            <a:r>
              <a:rPr lang="zh-CN" altLang="en-US" dirty="0" smtClean="0"/>
              <a:t>天即颁布</a:t>
            </a:r>
            <a:r>
              <a:rPr lang="en-US" altLang="zh-CN" dirty="0" smtClean="0"/>
              <a:t>《</a:t>
            </a:r>
            <a:r>
              <a:rPr lang="zh-CN" altLang="en-US" dirty="0" smtClean="0"/>
              <a:t>中小学家庭教育支持服务意见</a:t>
            </a:r>
            <a:r>
              <a:rPr lang="en-US" altLang="zh-CN" dirty="0" smtClean="0"/>
              <a:t>》</a:t>
            </a:r>
            <a:r>
              <a:rPr lang="zh-CN" altLang="en-US" dirty="0" smtClean="0"/>
              <a:t>。</a:t>
            </a:r>
            <a:endParaRPr lang="en-US" altLang="zh-CN" dirty="0" smtClean="0"/>
          </a:p>
          <a:p>
            <a:r>
              <a:rPr lang="en-US" dirty="0" smtClean="0"/>
              <a:t> 2018</a:t>
            </a:r>
            <a:r>
              <a:rPr lang="zh-CN" altLang="en-US" dirty="0" smtClean="0"/>
              <a:t>年</a:t>
            </a:r>
            <a:r>
              <a:rPr lang="en-US" dirty="0" smtClean="0"/>
              <a:t>12</a:t>
            </a:r>
            <a:r>
              <a:rPr lang="zh-CN" altLang="en-US" dirty="0" smtClean="0"/>
              <a:t>月</a:t>
            </a:r>
            <a:r>
              <a:rPr lang="en-US" dirty="0" smtClean="0"/>
              <a:t>6</a:t>
            </a:r>
            <a:r>
              <a:rPr lang="zh-CN" altLang="en-US" dirty="0" smtClean="0"/>
              <a:t>日教育部长陈宝生批示：“家庭教育非常重要，明年要重点抓一抓这件大事。”</a:t>
            </a:r>
            <a:endParaRPr lang="en-US" altLang="zh-CN" dirty="0" smtClean="0"/>
          </a:p>
          <a:p>
            <a:r>
              <a:rPr lang="zh-CN" altLang="en-US" dirty="0" smtClean="0"/>
              <a:t>基础教育司宣布</a:t>
            </a:r>
            <a:r>
              <a:rPr lang="en-US" altLang="zh-CN" dirty="0" smtClean="0"/>
              <a:t>2019</a:t>
            </a:r>
            <a:r>
              <a:rPr lang="zh-CN" altLang="en-US" dirty="0" smtClean="0"/>
              <a:t>年四项重要任务之一是“实施家校协同育人的攻坚计划”。</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t>家庭教育的新举措</a:t>
            </a:r>
            <a:endParaRPr lang="zh-CN" altLang="en-US" sz="3600" dirty="0"/>
          </a:p>
        </p:txBody>
      </p:sp>
      <p:sp>
        <p:nvSpPr>
          <p:cNvPr id="3" name="内容占位符 2"/>
          <p:cNvSpPr>
            <a:spLocks noGrp="1"/>
          </p:cNvSpPr>
          <p:nvPr>
            <p:ph idx="1"/>
          </p:nvPr>
        </p:nvSpPr>
        <p:spPr/>
        <p:txBody>
          <a:bodyPr/>
          <a:lstStyle/>
          <a:p>
            <a:r>
              <a:rPr lang="zh-CN" altLang="en-US" dirty="0" smtClean="0"/>
              <a:t>（一）</a:t>
            </a:r>
            <a:r>
              <a:rPr lang="zh-CN" altLang="zh-CN" dirty="0" smtClean="0"/>
              <a:t>教育部</a:t>
            </a:r>
            <a:r>
              <a:rPr lang="zh-CN" altLang="en-US" dirty="0" smtClean="0"/>
              <a:t>独家</a:t>
            </a:r>
            <a:r>
              <a:rPr lang="zh-CN" altLang="zh-CN" dirty="0" smtClean="0"/>
              <a:t>颁布《关于加强家庭教育工作的指导意见》</a:t>
            </a:r>
            <a:r>
              <a:rPr lang="zh-CN" altLang="en-US" dirty="0" smtClean="0"/>
              <a:t>。</a:t>
            </a:r>
            <a:r>
              <a:rPr lang="zh-CN" altLang="zh-CN" dirty="0" smtClean="0"/>
              <a:t>它的意义是，教育部明确将指导家庭教育工作正式列入教育系统工作序列。</a:t>
            </a:r>
            <a:endParaRPr lang="en-US" altLang="zh-CN" dirty="0" smtClean="0"/>
          </a:p>
          <a:p>
            <a:r>
              <a:rPr lang="en-US" altLang="zh-CN" dirty="0" smtClean="0"/>
              <a:t>2015</a:t>
            </a:r>
            <a:r>
              <a:rPr lang="zh-CN" altLang="zh-CN" dirty="0" smtClean="0"/>
              <a:t>年</a:t>
            </a:r>
            <a:r>
              <a:rPr lang="en-US" altLang="zh-CN" dirty="0" smtClean="0"/>
              <a:t>10</a:t>
            </a:r>
            <a:r>
              <a:rPr lang="zh-CN" altLang="zh-CN" dirty="0" smtClean="0"/>
              <a:t>月</a:t>
            </a:r>
            <a:r>
              <a:rPr lang="en-US" altLang="zh-CN" dirty="0" smtClean="0"/>
              <a:t>11</a:t>
            </a:r>
            <a:r>
              <a:rPr lang="zh-CN" altLang="zh-CN" dirty="0" smtClean="0"/>
              <a:t>日</a:t>
            </a:r>
            <a:r>
              <a:rPr lang="zh-CN" altLang="en-US" dirty="0" smtClean="0"/>
              <a:t>文件</a:t>
            </a:r>
            <a:r>
              <a:rPr lang="zh-CN" altLang="zh-CN" dirty="0" smtClean="0"/>
              <a:t>颁布后，</a:t>
            </a:r>
            <a:r>
              <a:rPr lang="zh-CN" altLang="en-US" dirty="0" smtClean="0"/>
              <a:t>教育系统</a:t>
            </a:r>
            <a:r>
              <a:rPr lang="zh-CN" altLang="zh-CN" dirty="0" smtClean="0"/>
              <a:t>做不做家庭教育工作，不再是一个“认识”问题，而是一个“追责”问题。</a:t>
            </a:r>
          </a:p>
          <a:p>
            <a:endParaRPr lang="zh-CN" altLang="en-US" dirty="0" smtClean="0"/>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smtClean="0"/>
              <a:t>10</a:t>
            </a:r>
            <a:r>
              <a:rPr lang="zh-CN" altLang="en-US" b="1" dirty="0" smtClean="0"/>
              <a:t>号文件至少颁布</a:t>
            </a:r>
            <a:r>
              <a:rPr lang="en-US" b="1" dirty="0" smtClean="0"/>
              <a:t>7</a:t>
            </a:r>
            <a:r>
              <a:rPr lang="zh-CN" altLang="en-US" b="1" dirty="0" smtClean="0"/>
              <a:t>条政策：</a:t>
            </a:r>
            <a:endParaRPr lang="zh-CN" altLang="en-US" dirty="0" smtClean="0"/>
          </a:p>
          <a:p>
            <a:r>
              <a:rPr lang="en-US" dirty="0" smtClean="0"/>
              <a:t>1</a:t>
            </a:r>
            <a:r>
              <a:rPr lang="zh-CN" altLang="en-US" dirty="0" smtClean="0"/>
              <a:t>、将家庭教育工作纳入教育行政干部和中小学校长培训内容。</a:t>
            </a:r>
            <a:endParaRPr lang="en-US" altLang="zh-CN" dirty="0" smtClean="0"/>
          </a:p>
          <a:p>
            <a:r>
              <a:rPr lang="en-US" dirty="0" smtClean="0"/>
              <a:t>2</a:t>
            </a:r>
            <a:r>
              <a:rPr lang="zh-CN" altLang="en-US" dirty="0" smtClean="0"/>
              <a:t>、将学校安排的家庭教育指导服务计入工作量。</a:t>
            </a:r>
            <a:endParaRPr lang="en-US" altLang="zh-CN" dirty="0" smtClean="0"/>
          </a:p>
          <a:p>
            <a:r>
              <a:rPr lang="en-US" dirty="0" smtClean="0"/>
              <a:t>3</a:t>
            </a:r>
            <a:r>
              <a:rPr lang="zh-CN" altLang="en-US" dirty="0" smtClean="0"/>
              <a:t>、中小学幼儿园家长委员会，将家庭教育指导服务作为重要任务。</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dirty="0" smtClean="0"/>
              <a:t>4</a:t>
            </a:r>
            <a:r>
              <a:rPr lang="zh-CN" altLang="en-US" dirty="0" smtClean="0"/>
              <a:t>、各地教育部门和中小学幼儿园要积极引导多元社会主体参与家庭教育指导服务。</a:t>
            </a:r>
            <a:endParaRPr lang="en-US" altLang="zh-CN" dirty="0" smtClean="0"/>
          </a:p>
          <a:p>
            <a:r>
              <a:rPr lang="en-US" dirty="0" smtClean="0"/>
              <a:t>5</a:t>
            </a:r>
            <a:r>
              <a:rPr lang="zh-CN" altLang="en-US" dirty="0" smtClean="0"/>
              <a:t>、积极争取政府统筹安排相关经费。</a:t>
            </a:r>
            <a:endParaRPr lang="en-US" altLang="zh-CN" dirty="0" smtClean="0"/>
          </a:p>
          <a:p>
            <a:r>
              <a:rPr lang="en-US" dirty="0" smtClean="0"/>
              <a:t>6</a:t>
            </a:r>
            <a:r>
              <a:rPr lang="zh-CN" altLang="en-US" dirty="0" smtClean="0"/>
              <a:t>、中小学、幼儿园要为家庭教育提供必要经费保障。</a:t>
            </a:r>
            <a:endParaRPr lang="en-US" altLang="zh-CN" dirty="0" smtClean="0"/>
          </a:p>
          <a:p>
            <a:r>
              <a:rPr lang="en-US" dirty="0" smtClean="0"/>
              <a:t>7</a:t>
            </a:r>
            <a:r>
              <a:rPr lang="zh-CN" altLang="en-US" dirty="0" smtClean="0"/>
              <a:t>、把家庭教育工作作为中小学幼儿园综合督导评估的重要内容，开展督导工作。</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b="1" dirty="0" smtClean="0"/>
              <a:t>（二）家庭教育的十个工作平台</a:t>
            </a:r>
            <a:r>
              <a:rPr lang="zh-CN" altLang="en-US" dirty="0" smtClean="0"/>
              <a:t>：</a:t>
            </a:r>
          </a:p>
          <a:p>
            <a:r>
              <a:rPr lang="en-US" dirty="0" smtClean="0"/>
              <a:t>1</a:t>
            </a:r>
            <a:r>
              <a:rPr lang="zh-CN" altLang="en-US" dirty="0" smtClean="0"/>
              <a:t>、指导机构。组建指导家庭教育机构。如河北省教育厅成立家长学校工作指导小组。成都青羊区教育局成立“区家庭教育指导中心”。</a:t>
            </a:r>
            <a:endParaRPr lang="en-US" altLang="zh-CN" dirty="0" smtClean="0"/>
          </a:p>
          <a:p>
            <a:r>
              <a:rPr lang="en-US" dirty="0" smtClean="0"/>
              <a:t>2</a:t>
            </a:r>
            <a:r>
              <a:rPr lang="zh-CN" altLang="en-US" dirty="0" smtClean="0"/>
              <a:t>、家长学校。这是主体。</a:t>
            </a:r>
            <a:r>
              <a:rPr lang="en-US" dirty="0" smtClean="0"/>
              <a:t>33</a:t>
            </a:r>
            <a:r>
              <a:rPr lang="zh-CN" altLang="en-US" dirty="0" smtClean="0"/>
              <a:t>万所，占中小学</a:t>
            </a:r>
            <a:r>
              <a:rPr lang="en-US" dirty="0" smtClean="0"/>
              <a:t>76%</a:t>
            </a:r>
            <a:r>
              <a:rPr lang="zh-CN" altLang="en-US" dirty="0" smtClean="0"/>
              <a:t>。教育部关工委家长学校试验区，要求家长学校达到“十有”标准：有负责人、有牌子、有教室、有教材、有教学计划、有兼职教师、有活动经费、有工作制度、有考核评估、有档案资料。</a:t>
            </a:r>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dirty="0" smtClean="0"/>
              <a:t>3</a:t>
            </a:r>
            <a:r>
              <a:rPr lang="zh-CN" altLang="en-US" dirty="0" smtClean="0"/>
              <a:t>、主题活动。河南举办“首届家庭教育知识竞赛”，吸引近</a:t>
            </a:r>
            <a:r>
              <a:rPr lang="en-US" dirty="0" smtClean="0"/>
              <a:t>158</a:t>
            </a:r>
            <a:r>
              <a:rPr lang="zh-CN" altLang="en-US" dirty="0" smtClean="0"/>
              <a:t>万教师、家长参加。</a:t>
            </a:r>
            <a:endParaRPr lang="en-US" altLang="zh-CN" dirty="0" smtClean="0"/>
          </a:p>
          <a:p>
            <a:r>
              <a:rPr lang="en-US" dirty="0" smtClean="0"/>
              <a:t>4</a:t>
            </a:r>
            <a:r>
              <a:rPr lang="zh-CN" altLang="en-US" dirty="0" smtClean="0"/>
              <a:t>、师资培训。教育系统关工委为基层培训家庭教育教师，总人数过百万。江苏纳入“省培计划”，有经费保障。</a:t>
            </a:r>
          </a:p>
          <a:p>
            <a:r>
              <a:rPr lang="en-US" dirty="0" smtClean="0"/>
              <a:t>5</a:t>
            </a:r>
            <a:r>
              <a:rPr lang="zh-CN" altLang="en-US" dirty="0" smtClean="0"/>
              <a:t>、理论研究。有</a:t>
            </a:r>
            <a:r>
              <a:rPr lang="en-US" dirty="0" smtClean="0"/>
              <a:t>30</a:t>
            </a:r>
            <a:r>
              <a:rPr lang="zh-CN" altLang="en-US" dirty="0" smtClean="0"/>
              <a:t>个省</a:t>
            </a:r>
            <a:r>
              <a:rPr lang="en-US" dirty="0" smtClean="0"/>
              <a:t>600</a:t>
            </a:r>
            <a:r>
              <a:rPr lang="zh-CN" altLang="en-US" dirty="0" smtClean="0"/>
              <a:t>余个县约</a:t>
            </a:r>
            <a:r>
              <a:rPr lang="en-US" dirty="0" smtClean="0"/>
              <a:t>1500</a:t>
            </a:r>
            <a:r>
              <a:rPr lang="zh-CN" altLang="en-US" dirty="0" smtClean="0"/>
              <a:t>所学校近</a:t>
            </a:r>
            <a:r>
              <a:rPr lang="en-US" dirty="0" smtClean="0"/>
              <a:t>6000</a:t>
            </a:r>
            <a:r>
              <a:rPr lang="zh-CN" altLang="en-US" dirty="0" smtClean="0"/>
              <a:t>名教师参加教育部关工委课题研究。</a:t>
            </a:r>
            <a:endParaRPr lang="en-US" altLang="zh-CN" dirty="0" smtClean="0"/>
          </a:p>
          <a:p>
            <a:r>
              <a:rPr lang="en-US" dirty="0" smtClean="0"/>
              <a:t>6</a:t>
            </a:r>
            <a:r>
              <a:rPr lang="zh-CN" altLang="en-US" dirty="0" smtClean="0"/>
              <a:t>、专题讲座。天津组织“五老”宣讲团开展</a:t>
            </a:r>
            <a:r>
              <a:rPr lang="en-US" dirty="0" smtClean="0"/>
              <a:t>20000</a:t>
            </a:r>
            <a:r>
              <a:rPr lang="zh-CN" altLang="en-US" dirty="0" smtClean="0"/>
              <a:t>余场家庭、家风教育讲座。。</a:t>
            </a:r>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en-US" dirty="0" smtClean="0"/>
              <a:t>7</a:t>
            </a:r>
            <a:r>
              <a:rPr lang="zh-CN" altLang="en-US" dirty="0" smtClean="0"/>
              <a:t>、咨询服务。湖南针对家长个性化问题，近五年累计咨询时长</a:t>
            </a:r>
            <a:r>
              <a:rPr lang="en-US" dirty="0" smtClean="0"/>
              <a:t>107</a:t>
            </a:r>
            <a:r>
              <a:rPr lang="zh-CN" altLang="en-US" dirty="0" smtClean="0"/>
              <a:t>万小时、受益家长</a:t>
            </a:r>
            <a:r>
              <a:rPr lang="en-US" dirty="0" smtClean="0"/>
              <a:t>261</a:t>
            </a:r>
            <a:r>
              <a:rPr lang="zh-CN" altLang="en-US" dirty="0" smtClean="0"/>
              <a:t>万人次。</a:t>
            </a:r>
          </a:p>
          <a:p>
            <a:r>
              <a:rPr lang="en-US" dirty="0" smtClean="0"/>
              <a:t>8</a:t>
            </a:r>
            <a:r>
              <a:rPr lang="zh-CN" altLang="en-US" dirty="0" smtClean="0"/>
              <a:t>、典型宣传。如广东佛山市长期培育佛山六小，培育经验，以点带面。</a:t>
            </a:r>
          </a:p>
          <a:p>
            <a:r>
              <a:rPr lang="en-US" dirty="0" smtClean="0"/>
              <a:t>9</a:t>
            </a:r>
            <a:r>
              <a:rPr lang="zh-CN" altLang="en-US" dirty="0" smtClean="0"/>
              <a:t>、编写读物。江苏编写的</a:t>
            </a:r>
            <a:r>
              <a:rPr lang="en-US" altLang="zh-CN" dirty="0" smtClean="0"/>
              <a:t>《</a:t>
            </a:r>
            <a:r>
              <a:rPr lang="zh-CN" altLang="en-US" dirty="0" smtClean="0"/>
              <a:t>家长学校教学大纲</a:t>
            </a:r>
            <a:r>
              <a:rPr lang="en-US" altLang="zh-CN" dirty="0" smtClean="0"/>
              <a:t>》《</a:t>
            </a:r>
            <a:r>
              <a:rPr lang="zh-CN" altLang="en-US" dirty="0" smtClean="0"/>
              <a:t>家长必读</a:t>
            </a:r>
            <a:r>
              <a:rPr lang="en-US" altLang="zh-CN" dirty="0" smtClean="0"/>
              <a:t>》</a:t>
            </a:r>
            <a:r>
              <a:rPr lang="zh-CN" altLang="en-US" dirty="0" smtClean="0"/>
              <a:t>等配套教材，在全省</a:t>
            </a:r>
            <a:r>
              <a:rPr lang="en-US" dirty="0" smtClean="0"/>
              <a:t>90%</a:t>
            </a:r>
            <a:r>
              <a:rPr lang="zh-CN" altLang="en-US" dirty="0" smtClean="0"/>
              <a:t>的家长学校使用。</a:t>
            </a:r>
            <a:endParaRPr lang="en-US" altLang="zh-CN" dirty="0" smtClean="0"/>
          </a:p>
          <a:p>
            <a:r>
              <a:rPr lang="en-US" dirty="0" smtClean="0"/>
              <a:t>10</a:t>
            </a:r>
            <a:r>
              <a:rPr lang="zh-CN" altLang="en-US" dirty="0" smtClean="0"/>
              <a:t>、新兴媒体。开发“互联网＋家庭教育”网络平台。网上家长学校。线上培训。</a:t>
            </a:r>
            <a:r>
              <a:rPr lang="en-US" dirty="0" smtClean="0"/>
              <a:t>QQ</a:t>
            </a:r>
            <a:r>
              <a:rPr lang="zh-CN" altLang="en-US" dirty="0" smtClean="0"/>
              <a:t>群。</a:t>
            </a:r>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pPr>
              <a:buNone/>
            </a:pPr>
            <a:endParaRPr lang="en-US" altLang="zh-CN" b="1" dirty="0" smtClean="0"/>
          </a:p>
          <a:p>
            <a:pPr>
              <a:buNone/>
            </a:pPr>
            <a:r>
              <a:rPr lang="zh-CN" altLang="en-US" b="1" dirty="0" smtClean="0"/>
              <a:t>（三）家庭教育发展的政策需求</a:t>
            </a:r>
            <a:r>
              <a:rPr lang="zh-CN" altLang="en-US" dirty="0" smtClean="0"/>
              <a:t>。</a:t>
            </a:r>
          </a:p>
          <a:p>
            <a:r>
              <a:rPr lang="en-US" dirty="0" smtClean="0"/>
              <a:t>1</a:t>
            </a:r>
            <a:r>
              <a:rPr lang="zh-CN" altLang="en-US" dirty="0" smtClean="0"/>
              <a:t>、家庭教育需要立法保障。</a:t>
            </a:r>
            <a:endParaRPr lang="en-US" altLang="zh-CN" dirty="0" smtClean="0"/>
          </a:p>
          <a:p>
            <a:r>
              <a:rPr lang="en-US" dirty="0" smtClean="0"/>
              <a:t>2</a:t>
            </a:r>
            <a:r>
              <a:rPr lang="zh-CN" altLang="en-US" dirty="0" smtClean="0"/>
              <a:t>、需要政府领导体制的决策或调整。</a:t>
            </a:r>
            <a:endParaRPr lang="en-US" altLang="zh-CN" dirty="0" smtClean="0"/>
          </a:p>
          <a:p>
            <a:r>
              <a:rPr lang="en-US" altLang="zh-CN" dirty="0" smtClean="0"/>
              <a:t>3</a:t>
            </a:r>
            <a:r>
              <a:rPr lang="zh-CN" altLang="en-US" dirty="0" smtClean="0"/>
              <a:t>、家庭教育新发展，需要研究制定新的家长学校建设和发展的指导意见。</a:t>
            </a:r>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dirty="0" smtClean="0"/>
              <a:t>教育部</a:t>
            </a:r>
            <a:r>
              <a:rPr lang="en-US" dirty="0" smtClean="0"/>
              <a:t>2019</a:t>
            </a:r>
            <a:r>
              <a:rPr lang="zh-CN" altLang="en-US" dirty="0" smtClean="0"/>
              <a:t>年开展的家庭教育工作。已展开的项目，有：</a:t>
            </a:r>
            <a:endParaRPr lang="en-US" altLang="zh-CN" dirty="0" smtClean="0"/>
          </a:p>
          <a:p>
            <a:r>
              <a:rPr lang="en-US" dirty="0" smtClean="0"/>
              <a:t>1</a:t>
            </a:r>
            <a:r>
              <a:rPr lang="zh-CN" altLang="en-US" dirty="0" smtClean="0"/>
              <a:t>、研制家庭教育指导手册，家庭、学校各一册。 。</a:t>
            </a:r>
            <a:endParaRPr lang="en-US" altLang="zh-CN" dirty="0" smtClean="0"/>
          </a:p>
          <a:p>
            <a:r>
              <a:rPr lang="en-US" dirty="0" smtClean="0"/>
              <a:t>2</a:t>
            </a:r>
            <a:r>
              <a:rPr lang="zh-CN" altLang="en-US" dirty="0" smtClean="0"/>
              <a:t>、开展家庭教育主题宣传活动。</a:t>
            </a:r>
            <a:r>
              <a:rPr lang="en-US" dirty="0" smtClean="0"/>
              <a:t> 6</a:t>
            </a:r>
            <a:r>
              <a:rPr lang="zh-CN" altLang="en-US" dirty="0" smtClean="0"/>
              <a:t>月至</a:t>
            </a:r>
            <a:r>
              <a:rPr lang="en-US" dirty="0" smtClean="0"/>
              <a:t>9</a:t>
            </a:r>
            <a:r>
              <a:rPr lang="zh-CN" altLang="en-US" dirty="0" smtClean="0"/>
              <a:t>月。内容</a:t>
            </a:r>
            <a:r>
              <a:rPr lang="en-US" dirty="0" smtClean="0"/>
              <a:t>9</a:t>
            </a:r>
            <a:r>
              <a:rPr lang="zh-CN" altLang="en-US" dirty="0" smtClean="0"/>
              <a:t>项。包括组织专家文章，宣传一批典型经验，组织报告团全国巡讲等。</a:t>
            </a:r>
            <a:endParaRPr lang="en-US" altLang="zh-CN" dirty="0" smtClean="0"/>
          </a:p>
          <a:p>
            <a:r>
              <a:rPr lang="en-US" dirty="0" smtClean="0"/>
              <a:t>3</a:t>
            </a:r>
            <a:r>
              <a:rPr lang="zh-CN" altLang="en-US" dirty="0" smtClean="0"/>
              <a:t>、遴选命名一批“全国家庭教育实践基地”。</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smtClean="0"/>
              <a:t>当前，家庭教育发展面临新的机遇期</a:t>
            </a:r>
            <a:r>
              <a:rPr lang="zh-CN" altLang="en-US" dirty="0" smtClean="0"/>
              <a:t>。习近平关于新时代家庭教育的一系列新思想新理念新要求，是我们开展新时代家庭教育工作的根本遵循。</a:t>
            </a:r>
            <a:endParaRPr lang="en-US" altLang="zh-CN" dirty="0" smtClean="0"/>
          </a:p>
          <a:p>
            <a:r>
              <a:rPr lang="zh-CN" altLang="en-US" b="1" dirty="0" smtClean="0"/>
              <a:t>教育部门要勇于担责、主动作为</a:t>
            </a:r>
            <a:r>
              <a:rPr lang="zh-CN" altLang="en-US" dirty="0" smtClean="0"/>
              <a:t>。学校要担负主体责任。与家庭、社会密切合作，共同为培养德智体美劳全面发展的社会主义建设者和接班人做出新贡献。</a:t>
            </a:r>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a:t>学习习近平总书记关于家庭教育的新要求，有两个含义</a:t>
            </a:r>
            <a:r>
              <a:rPr lang="zh-CN" altLang="en-US" dirty="0" smtClean="0"/>
              <a:t>。</a:t>
            </a:r>
            <a:endParaRPr lang="en-US" altLang="zh-CN" dirty="0" smtClean="0"/>
          </a:p>
          <a:p>
            <a:r>
              <a:rPr lang="en-US" dirty="0"/>
              <a:t>2018</a:t>
            </a:r>
            <a:r>
              <a:rPr lang="zh-CN" altLang="en-US" dirty="0"/>
              <a:t>年</a:t>
            </a:r>
            <a:r>
              <a:rPr lang="en-US" dirty="0"/>
              <a:t>9</a:t>
            </a:r>
            <a:r>
              <a:rPr lang="zh-CN" altLang="en-US" dirty="0"/>
              <a:t>月</a:t>
            </a:r>
            <a:r>
              <a:rPr lang="en-US" dirty="0"/>
              <a:t>10</a:t>
            </a:r>
            <a:r>
              <a:rPr lang="zh-CN" altLang="en-US" dirty="0"/>
              <a:t>日全国教育大会，地位特殊，意义深远。</a:t>
            </a:r>
          </a:p>
          <a:p>
            <a:r>
              <a:rPr lang="zh-CN" altLang="en-US" dirty="0"/>
              <a:t>会议不是以往理解的“全国教育大会”</a:t>
            </a:r>
            <a:r>
              <a:rPr lang="zh-CN" altLang="en-US" dirty="0" smtClean="0"/>
              <a:t>，而是</a:t>
            </a:r>
            <a:r>
              <a:rPr lang="zh-CN" altLang="en-US" dirty="0"/>
              <a:t>一次党的全国教育大会</a:t>
            </a:r>
            <a:r>
              <a:rPr lang="zh-CN" altLang="en-US" dirty="0" smtClean="0"/>
              <a:t>。</a:t>
            </a:r>
            <a:endParaRPr lang="en-US" altLang="zh-CN" dirty="0" smtClean="0"/>
          </a:p>
          <a:p>
            <a:r>
              <a:rPr lang="zh-CN" altLang="en-US" dirty="0"/>
              <a:t>习近</a:t>
            </a:r>
            <a:r>
              <a:rPr lang="zh-CN" altLang="en-US" dirty="0" smtClean="0"/>
              <a:t>平讲话，</a:t>
            </a:r>
            <a:r>
              <a:rPr lang="zh-CN" altLang="en-US" dirty="0"/>
              <a:t>回答和</a:t>
            </a:r>
            <a:r>
              <a:rPr lang="zh-CN" altLang="en-US" dirty="0" smtClean="0"/>
              <a:t>阐述</a:t>
            </a:r>
            <a:r>
              <a:rPr lang="zh-CN" altLang="en-US" dirty="0"/>
              <a:t>教育的</a:t>
            </a:r>
            <a:r>
              <a:rPr lang="zh-CN" altLang="en-US" dirty="0" smtClean="0"/>
              <a:t>若干战略问题、基本问题</a:t>
            </a:r>
            <a:r>
              <a:rPr lang="zh-CN" altLang="en-US" dirty="0"/>
              <a:t>与核心概念</a:t>
            </a:r>
            <a:r>
              <a:rPr lang="zh-CN" altLang="en-US" dirty="0" smtClean="0"/>
              <a:t>，</a:t>
            </a:r>
            <a:r>
              <a:rPr lang="zh-CN" altLang="en-US" dirty="0"/>
              <a:t>意义深远。</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b="1" dirty="0"/>
              <a:t>一、明确</a:t>
            </a:r>
            <a:r>
              <a:rPr lang="zh-CN" altLang="en-US" b="1" dirty="0" smtClean="0"/>
              <a:t>了新时代党的教育</a:t>
            </a:r>
            <a:r>
              <a:rPr lang="zh-CN" altLang="en-US" b="1" dirty="0"/>
              <a:t>思想的基本内涵</a:t>
            </a:r>
            <a:r>
              <a:rPr lang="zh-CN" altLang="en-US" b="1" dirty="0" smtClean="0"/>
              <a:t>，家庭教育肩负“为国教子”的责任</a:t>
            </a:r>
            <a:r>
              <a:rPr lang="zh-CN" altLang="en-US" dirty="0" smtClean="0"/>
              <a:t>。</a:t>
            </a:r>
            <a:endParaRPr lang="en-US" altLang="zh-CN" dirty="0" smtClean="0"/>
          </a:p>
          <a:p>
            <a:r>
              <a:rPr lang="zh-CN" altLang="en-US" dirty="0" smtClean="0"/>
              <a:t>习</a:t>
            </a:r>
            <a:r>
              <a:rPr lang="zh-CN" altLang="en-US" dirty="0"/>
              <a:t>总书记提出了关于教育工作的一系列新理念、新思想、新观点，被概括为“九个坚持”</a:t>
            </a:r>
            <a:r>
              <a:rPr lang="zh-CN" altLang="en-US" dirty="0" smtClean="0"/>
              <a:t>。</a:t>
            </a:r>
            <a:r>
              <a:rPr lang="zh-CN" altLang="en-US" dirty="0"/>
              <a:t>九个坚持的核心是：党管教育</a:t>
            </a:r>
            <a:r>
              <a:rPr lang="zh-CN" altLang="en-US" dirty="0" smtClean="0"/>
              <a:t>。</a:t>
            </a:r>
            <a:endParaRPr lang="en-US" altLang="zh-CN" dirty="0" smtClean="0"/>
          </a:p>
          <a:p>
            <a:r>
              <a:rPr lang="zh-CN" altLang="en-US" dirty="0" smtClean="0"/>
              <a:t>九</a:t>
            </a:r>
            <a:r>
              <a:rPr lang="zh-CN" altLang="en-US" dirty="0"/>
              <a:t>个坚持明确“坚持把立德树人作为根本任务”</a:t>
            </a:r>
            <a:r>
              <a:rPr lang="zh-CN" altLang="en-US" dirty="0" smtClean="0"/>
              <a:t>，家庭教育同样</a:t>
            </a:r>
            <a:r>
              <a:rPr lang="zh-CN" altLang="en-US" dirty="0"/>
              <a:t>要“坚持把立德树人作为根本任务”</a:t>
            </a:r>
            <a:r>
              <a:rPr lang="zh-CN" altLang="en-US" dirty="0" smtClean="0"/>
              <a:t>。“为国教子”。</a:t>
            </a:r>
            <a:endParaRPr lang="zh-CN" altLang="en-US" dirty="0"/>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lnSpcReduction="10000"/>
          </a:bodyPr>
          <a:lstStyle/>
          <a:p>
            <a:r>
              <a:rPr lang="zh-CN" altLang="en-US" b="1" dirty="0" smtClean="0"/>
              <a:t>二、明确了</a:t>
            </a:r>
            <a:r>
              <a:rPr lang="en-US" b="1" dirty="0" smtClean="0"/>
              <a:t>“</a:t>
            </a:r>
            <a:r>
              <a:rPr lang="zh-CN" altLang="en-US" b="1" dirty="0" smtClean="0"/>
              <a:t>培养什么人</a:t>
            </a:r>
            <a:r>
              <a:rPr lang="en-US" b="1" dirty="0" smtClean="0"/>
              <a:t>”</a:t>
            </a:r>
            <a:r>
              <a:rPr lang="zh-CN" altLang="en-US" b="1" dirty="0" smtClean="0"/>
              <a:t>的六条标准，这是家庭教育培养目标的重要内涵</a:t>
            </a:r>
            <a:r>
              <a:rPr lang="zh-CN" altLang="en-US" dirty="0" smtClean="0"/>
              <a:t>。</a:t>
            </a:r>
            <a:endParaRPr lang="en-US" altLang="zh-CN" dirty="0" smtClean="0"/>
          </a:p>
          <a:p>
            <a:r>
              <a:rPr lang="zh-CN" altLang="en-US" dirty="0" smtClean="0"/>
              <a:t>“培养什么人”，是党管教育的一个核心概念，是教育的一个基本问题。总书记首次阐述了“培养什么人”的内涵。明确</a:t>
            </a:r>
            <a:r>
              <a:rPr lang="en-US" dirty="0" smtClean="0"/>
              <a:t>6</a:t>
            </a:r>
            <a:r>
              <a:rPr lang="zh-CN" altLang="en-US" dirty="0" smtClean="0"/>
              <a:t>条标准。</a:t>
            </a:r>
            <a:endParaRPr lang="en-US" altLang="zh-CN" dirty="0" smtClean="0"/>
          </a:p>
          <a:p>
            <a:r>
              <a:rPr lang="zh-CN" altLang="en-US" dirty="0" smtClean="0"/>
              <a:t>孙春兰说：习近平从六个方面对如何培养社会主义建设者和接班人提出明确要求，这是党的教育理论的重大创新。</a:t>
            </a:r>
            <a:endParaRPr lang="en-US" altLang="zh-CN" dirty="0" smtClean="0"/>
          </a:p>
          <a:p>
            <a:r>
              <a:rPr lang="zh-CN" altLang="en-US" dirty="0" smtClean="0"/>
              <a:t>总书记提出的精神标准是奋斗精神。培养奋斗精神，成为学校、家庭、社会共同的新课题。</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b="1" dirty="0" smtClean="0"/>
              <a:t>三、明确了教育方针的新内容，劳动教育成为家庭教育的必修课</a:t>
            </a:r>
            <a:r>
              <a:rPr lang="zh-CN" altLang="en-US" dirty="0" smtClean="0"/>
              <a:t>。</a:t>
            </a:r>
            <a:endParaRPr lang="en-US" altLang="zh-CN" dirty="0" smtClean="0"/>
          </a:p>
          <a:p>
            <a:r>
              <a:rPr lang="zh-CN" altLang="en-US" dirty="0" smtClean="0"/>
              <a:t>习近平代表党中央对教育方针做出调整，宣布“培养德智体美劳全面发展的社会主义建设者和接班人。”</a:t>
            </a:r>
            <a:endParaRPr lang="en-US" altLang="zh-CN" dirty="0" smtClean="0"/>
          </a:p>
          <a:p>
            <a:r>
              <a:rPr lang="zh-CN" altLang="en-US" dirty="0" smtClean="0"/>
              <a:t>增加 “劳育”，具有鲜明的针对性。</a:t>
            </a:r>
            <a:endParaRPr lang="en-US" altLang="zh-CN" dirty="0" smtClean="0"/>
          </a:p>
          <a:p>
            <a:r>
              <a:rPr lang="zh-CN" altLang="en-US" dirty="0" smtClean="0"/>
              <a:t>“劳育” 要关注培养一种价值、两种能力。</a:t>
            </a:r>
            <a:endParaRPr lang="en-US" altLang="zh-CN" dirty="0" smtClean="0"/>
          </a:p>
          <a:p>
            <a:r>
              <a:rPr lang="zh-CN" altLang="en-US" dirty="0" smtClean="0"/>
              <a:t>“安排子女积极参加家务劳动”，是家庭教育的必修课。</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lnSpcReduction="10000"/>
          </a:bodyPr>
          <a:lstStyle/>
          <a:p>
            <a:r>
              <a:rPr lang="zh-CN" altLang="en-US" b="1" dirty="0" smtClean="0"/>
              <a:t>四、明确了教育工作目标， “完善人格”更多的是家庭教育的天职。</a:t>
            </a:r>
            <a:endParaRPr lang="zh-CN" altLang="en-US" dirty="0" smtClean="0"/>
          </a:p>
          <a:p>
            <a:r>
              <a:rPr lang="zh-CN" altLang="en-US" dirty="0" smtClean="0"/>
              <a:t>习总书记提出“以凝聚人心、完善人格、开发人力、培育人才、造福人民为工作目标”。</a:t>
            </a:r>
            <a:endParaRPr lang="en-US" altLang="zh-CN" dirty="0" smtClean="0"/>
          </a:p>
          <a:p>
            <a:r>
              <a:rPr lang="zh-CN" altLang="en-US" dirty="0" smtClean="0"/>
              <a:t>做人教育，主要是人格教育。所谓人格即个体的整个精神世界。</a:t>
            </a:r>
            <a:endParaRPr lang="en-US" altLang="zh-CN" dirty="0" smtClean="0"/>
          </a:p>
          <a:p>
            <a:r>
              <a:rPr lang="zh-CN" altLang="en-US" dirty="0" smtClean="0"/>
              <a:t>家庭教育同样不能迷失这个工作目标。“完善人格”，正是家庭教育的天职。</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zh-CN" altLang="en-US" b="1" dirty="0" smtClean="0"/>
              <a:t>习近平</a:t>
            </a:r>
            <a:r>
              <a:rPr lang="en-US" b="1" dirty="0" smtClean="0"/>
              <a:t>2018</a:t>
            </a:r>
            <a:r>
              <a:rPr lang="zh-CN" altLang="en-US" b="1" dirty="0" smtClean="0"/>
              <a:t>年</a:t>
            </a:r>
            <a:r>
              <a:rPr lang="en-US" b="1" dirty="0" smtClean="0"/>
              <a:t>9</a:t>
            </a:r>
            <a:r>
              <a:rPr lang="zh-CN" altLang="en-US" b="1" dirty="0" smtClean="0"/>
              <a:t>月</a:t>
            </a:r>
            <a:r>
              <a:rPr lang="en-US" b="1" dirty="0" smtClean="0"/>
              <a:t>10</a:t>
            </a:r>
            <a:r>
              <a:rPr lang="zh-CN" altLang="en-US" b="1" dirty="0" smtClean="0"/>
              <a:t>日在党的全国教育大会再次关注家庭教育。</a:t>
            </a:r>
            <a:r>
              <a:rPr lang="zh-CN" altLang="en-US" dirty="0" smtClean="0"/>
              <a:t>总书记四句话，讲了四个思想：</a:t>
            </a:r>
          </a:p>
          <a:p>
            <a:r>
              <a:rPr lang="en-US" b="1" dirty="0" smtClean="0"/>
              <a:t>1</a:t>
            </a:r>
            <a:r>
              <a:rPr lang="zh-CN" altLang="en-US" b="1" dirty="0" smtClean="0"/>
              <a:t>、办好教育要有大教育观</a:t>
            </a:r>
            <a:r>
              <a:rPr lang="zh-CN" altLang="en-US" dirty="0" smtClean="0"/>
              <a:t>。习近平强调的是，办好教育事业，家庭、学校、社会要合作共育，政府要担负主导责任。</a:t>
            </a:r>
          </a:p>
          <a:p>
            <a:r>
              <a:rPr lang="zh-CN" altLang="en-US" dirty="0" smtClean="0"/>
              <a:t>“家校社共育”，绝不仅仅是加强家庭教育的一项措施。 “家校社共育”应当是：教育思想、培养模式、学校制度的三个根本性转变。</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b="1" dirty="0" smtClean="0"/>
              <a:t>2</a:t>
            </a:r>
            <a:r>
              <a:rPr lang="zh-CN" altLang="en-US" b="1" dirty="0" smtClean="0"/>
              <a:t>、家庭教育是“第一教育”</a:t>
            </a:r>
            <a:r>
              <a:rPr lang="zh-CN" altLang="en-US" dirty="0" smtClean="0"/>
              <a:t>。</a:t>
            </a:r>
            <a:endParaRPr lang="en-US" altLang="zh-CN" dirty="0" smtClean="0"/>
          </a:p>
          <a:p>
            <a:r>
              <a:rPr lang="zh-CN" altLang="en-US" dirty="0" smtClean="0"/>
              <a:t>学校教育，迟至</a:t>
            </a:r>
            <a:r>
              <a:rPr lang="en-US" dirty="0" smtClean="0"/>
              <a:t>7</a:t>
            </a:r>
            <a:r>
              <a:rPr lang="zh-CN" altLang="en-US" dirty="0" smtClean="0"/>
              <a:t>岁才介入孩子的人生；家庭教育成为</a:t>
            </a:r>
            <a:r>
              <a:rPr lang="en-US" dirty="0" smtClean="0"/>
              <a:t>0</a:t>
            </a:r>
            <a:r>
              <a:rPr lang="zh-CN" altLang="en-US" dirty="0" smtClean="0"/>
              <a:t>至</a:t>
            </a:r>
            <a:r>
              <a:rPr lang="en-US" dirty="0" smtClean="0"/>
              <a:t>6</a:t>
            </a:r>
            <a:r>
              <a:rPr lang="zh-CN" altLang="en-US" dirty="0" smtClean="0"/>
              <a:t>岁人生第一个关键期的“唯一教育”。</a:t>
            </a:r>
            <a:endParaRPr lang="en-US" altLang="zh-CN" dirty="0" smtClean="0"/>
          </a:p>
          <a:p>
            <a:r>
              <a:rPr lang="zh-CN" altLang="en-US" dirty="0" smtClean="0"/>
              <a:t>儿童的“社会化”进程，是从模仿双亲开始的。这是人类成长的规律。</a:t>
            </a:r>
            <a:endParaRPr lang="en-US" altLang="zh-CN" dirty="0" smtClean="0"/>
          </a:p>
          <a:p>
            <a:r>
              <a:rPr lang="zh-CN" altLang="en-US" dirty="0" smtClean="0"/>
              <a:t>父母作为孩子的第一任老师，潜移默化地熏陶了孩子的习惯、性格和情绪，可以影响甚至决定孩子的一生，这是学校老师望尘莫及的。</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2500"/>
          </a:bodyPr>
          <a:lstStyle/>
          <a:p>
            <a:r>
              <a:rPr lang="en-US" b="1" dirty="0" smtClean="0"/>
              <a:t>3</a:t>
            </a:r>
            <a:r>
              <a:rPr lang="zh-CN" altLang="en-US" b="1" dirty="0" smtClean="0"/>
              <a:t>、最重要的是品德教育，做人教育</a:t>
            </a:r>
            <a:r>
              <a:rPr lang="zh-CN" altLang="en-US" dirty="0" smtClean="0"/>
              <a:t>。</a:t>
            </a:r>
            <a:endParaRPr lang="en-US" altLang="zh-CN" dirty="0" smtClean="0"/>
          </a:p>
          <a:p>
            <a:r>
              <a:rPr lang="zh-CN" altLang="en-US" dirty="0" smtClean="0"/>
              <a:t>总书记讲的</a:t>
            </a:r>
            <a:r>
              <a:rPr lang="en-US" dirty="0" smtClean="0"/>
              <a:t>“</a:t>
            </a:r>
            <a:r>
              <a:rPr lang="zh-CN" altLang="en-US" dirty="0" smtClean="0"/>
              <a:t>人生第一课</a:t>
            </a:r>
            <a:r>
              <a:rPr lang="en-US" dirty="0" smtClean="0"/>
              <a:t>”</a:t>
            </a:r>
            <a:r>
              <a:rPr lang="zh-CN" altLang="en-US" dirty="0" smtClean="0"/>
              <a:t>，不是定量词，而是定性词。这“第一重要的课”，习近平明确指出，“家庭教育涉及很多方面，但最重要的是品德教育，是如何做人的教育。”</a:t>
            </a:r>
            <a:endParaRPr lang="en-US" altLang="zh-CN" dirty="0" smtClean="0"/>
          </a:p>
          <a:p>
            <a:r>
              <a:rPr lang="zh-CN" altLang="en-US" dirty="0" smtClean="0"/>
              <a:t>这是习近平家庭教育思想的新发展，是习近平家庭教育思想的核心内容。</a:t>
            </a:r>
            <a:endParaRPr lang="en-US" altLang="zh-CN" dirty="0" smtClean="0"/>
          </a:p>
          <a:p>
            <a:r>
              <a:rPr lang="zh-CN" altLang="en-US" dirty="0" smtClean="0"/>
              <a:t>但是，总书记关于家庭教育的新定位、新方向，并没有引起教育界的重视、热议和研究。</a:t>
            </a:r>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1455</Words>
  <Application>Microsoft Office PowerPoint</Application>
  <PresentationFormat>全屏显示(4:3)</PresentationFormat>
  <Paragraphs>70</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主题</vt:lpstr>
      <vt:lpstr> 新时代家庭教育的新要求 与新举措 </vt:lpstr>
      <vt:lpstr>幻灯片 2</vt:lpstr>
      <vt:lpstr>幻灯片 3</vt:lpstr>
      <vt:lpstr>幻灯片 4</vt:lpstr>
      <vt:lpstr>幻灯片 5</vt:lpstr>
      <vt:lpstr>幻灯片 6</vt:lpstr>
      <vt:lpstr>幻灯片 7</vt:lpstr>
      <vt:lpstr>幻灯片 8</vt:lpstr>
      <vt:lpstr>幻灯片 9</vt:lpstr>
      <vt:lpstr>幻灯片 10</vt:lpstr>
      <vt:lpstr>家庭教育的新举措</vt:lpstr>
      <vt:lpstr>幻灯片 12</vt:lpstr>
      <vt:lpstr>幻灯片 13</vt:lpstr>
      <vt:lpstr>幻灯片 14</vt:lpstr>
      <vt:lpstr>幻灯片 15</vt:lpstr>
      <vt:lpstr>幻灯片 16</vt:lpstr>
      <vt:lpstr>幻灯片 17</vt:lpstr>
      <vt:lpstr>幻灯片 18</vt:lpstr>
      <vt:lpstr>幻灯片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学习总书记关于家庭教育的新要求</dc:title>
  <dc:creator>acer</dc:creator>
  <cp:lastModifiedBy>acer</cp:lastModifiedBy>
  <cp:revision>61</cp:revision>
  <dcterms:created xsi:type="dcterms:W3CDTF">2019-02-16T01:48:29Z</dcterms:created>
  <dcterms:modified xsi:type="dcterms:W3CDTF">2019-12-25T01:45:27Z</dcterms:modified>
</cp:coreProperties>
</file>